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kv"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85" r:id="rId3"/>
    <p:sldId id="297" r:id="rId4"/>
    <p:sldId id="392" r:id="rId5"/>
    <p:sldId id="257" r:id="rId6"/>
    <p:sldId id="268" r:id="rId7"/>
    <p:sldId id="269" r:id="rId8"/>
    <p:sldId id="363" r:id="rId9"/>
    <p:sldId id="372" r:id="rId10"/>
    <p:sldId id="366" r:id="rId11"/>
    <p:sldId id="364" r:id="rId12"/>
    <p:sldId id="384" r:id="rId13"/>
    <p:sldId id="385" r:id="rId14"/>
    <p:sldId id="386" r:id="rId15"/>
    <p:sldId id="389" r:id="rId16"/>
    <p:sldId id="387" r:id="rId17"/>
    <p:sldId id="365" r:id="rId18"/>
    <p:sldId id="371" r:id="rId19"/>
    <p:sldId id="298" r:id="rId20"/>
    <p:sldId id="352" r:id="rId21"/>
    <p:sldId id="390" r:id="rId22"/>
    <p:sldId id="391" r:id="rId23"/>
    <p:sldId id="370" r:id="rId24"/>
    <p:sldId id="351" r:id="rId25"/>
    <p:sldId id="367" r:id="rId26"/>
    <p:sldId id="377" r:id="rId27"/>
    <p:sldId id="378" r:id="rId28"/>
    <p:sldId id="380" r:id="rId29"/>
    <p:sldId id="382" r:id="rId30"/>
    <p:sldId id="383" r:id="rId31"/>
    <p:sldId id="348" r:id="rId32"/>
    <p:sldId id="362" r:id="rId33"/>
    <p:sldId id="26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91" d="100"/>
          <a:sy n="91" d="100"/>
        </p:scale>
        <p:origin x="53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279D6E-2101-4AA5-AA1B-A0110030F9ED}" type="datetimeFigureOut">
              <a:rPr lang="en-US" smtClean="0"/>
              <a:t>5/21/2022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9BEB60-37E7-4639-913F-1455716D85ED}" type="slidenum">
              <a:rPr lang="en-US" smtClean="0"/>
              <a:t>‹#›</a:t>
            </a:fld>
            <a:endParaRPr lang="en-US"/>
          </a:p>
        </p:txBody>
      </p:sp>
    </p:spTree>
    <p:extLst>
      <p:ext uri="{BB962C8B-B14F-4D97-AF65-F5344CB8AC3E}">
        <p14:creationId xmlns:p14="http://schemas.microsoft.com/office/powerpoint/2010/main" val="3409628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E39AF7BB-2B75-49EC-ABE5-820577A643CB}" type="slidenum">
              <a:rPr lang="en-US" altLang="en-US" smtClean="0">
                <a:latin typeface="Arial" panose="020B0604020202020204" pitchFamily="34" charset="0"/>
              </a:rPr>
              <a:pPr/>
              <a:t>30</a:t>
            </a:fld>
            <a:endParaRPr lang="en-US" altLang="en-US" smtClean="0">
              <a:latin typeface="Arial" panose="020B0604020202020204" pitchFamily="34"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2054023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EA063A8-1155-496F-BE34-281F14C8A820}" type="datetime1">
              <a:rPr lang="en-US" smtClean="0"/>
              <a:t>5/21/2022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4266731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CD13319-BC77-4234-8DFB-6F3F6554B9A7}" type="datetime1">
              <a:rPr lang="en-US" smtClean="0"/>
              <a:t>5/21/2022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695404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CE0741-97DB-4618-B9A5-E8275635F522}" type="datetime1">
              <a:rPr lang="en-US" smtClean="0"/>
              <a:t>5/21/2022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624761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470A58-B4EF-4008-AB3A-C7A7B40A82F1}" type="datetime1">
              <a:rPr lang="en-US" smtClean="0"/>
              <a:t>5/21/2022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057478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A955A9C-A599-4651-A1DF-07D104B2166D}" type="datetime1">
              <a:rPr lang="en-US" smtClean="0"/>
              <a:t>5/21/2022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98234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3FFDF58-47AC-454F-A8B3-8F3FF7B1B44F}" type="datetime1">
              <a:rPr lang="en-US" smtClean="0"/>
              <a:t>5/21/2022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079107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E0B87-348F-4EAD-BA08-E170370063BE}" type="datetime1">
              <a:rPr lang="en-US" smtClean="0"/>
              <a:t>5/21/2022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462503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340C3C8-15E4-45C0-8BE2-FA12C6DF88AE}" type="datetime1">
              <a:rPr lang="en-US" smtClean="0"/>
              <a:t>5/21/2022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230974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3934C7-F03B-4FCD-9600-92B83895856C}" type="datetime1">
              <a:rPr lang="en-US" smtClean="0"/>
              <a:t>5/21/2022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700679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A6CD896-73A0-46C7-AA09-285A5610B63A}" type="datetime1">
              <a:rPr lang="en-US" smtClean="0"/>
              <a:t>5/21/2022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182175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4F900C8-E5FC-4DED-9150-EE6DEA7A23FF}" type="datetime1">
              <a:rPr lang="en-US" smtClean="0"/>
              <a:t>5/21/2022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123586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714C91-85B6-4046-9D84-E3588E7C1E5C}" type="datetime1">
              <a:rPr lang="en-US" smtClean="0"/>
              <a:t>5/21/2022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DE4E08-6C90-446D-89F5-3B3453EADC24}" type="slidenum">
              <a:rPr lang="en-US" smtClean="0"/>
              <a:t>‹#›</a:t>
            </a:fld>
            <a:endParaRPr lang="en-US"/>
          </a:p>
        </p:txBody>
      </p:sp>
    </p:spTree>
    <p:extLst>
      <p:ext uri="{BB962C8B-B14F-4D97-AF65-F5344CB8AC3E}">
        <p14:creationId xmlns:p14="http://schemas.microsoft.com/office/powerpoint/2010/main" val="4191230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kv"/><Relationship Id="rId1" Type="http://schemas.microsoft.com/office/2007/relationships/media" Target="../media/media2.mkv"/><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kv"/><Relationship Id="rId1" Type="http://schemas.microsoft.com/office/2007/relationships/media" Target="../media/media3.mkv"/><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kv"/><Relationship Id="rId1" Type="http://schemas.microsoft.com/office/2007/relationships/media" Target="../media/media4.mkv"/><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kv"/><Relationship Id="rId1" Type="http://schemas.microsoft.com/office/2007/relationships/media" Target="../media/media5.mkv"/><Relationship Id="rId5" Type="http://schemas.openxmlformats.org/officeDocument/2006/relationships/image" Target="../media/image14.png"/><Relationship Id="rId4" Type="http://schemas.openxmlformats.org/officeDocument/2006/relationships/notesSlide" Target="../notesSlides/notesSlide1.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kv"/><Relationship Id="rId1" Type="http://schemas.microsoft.com/office/2007/relationships/media" Target="../media/media4.mkv"/><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MATLAB Programming</a:t>
            </a:r>
            <a:br>
              <a:rPr lang="en-US" dirty="0" smtClean="0"/>
            </a:br>
            <a:r>
              <a:rPr lang="en-US" sz="5400" dirty="0" smtClean="0"/>
              <a:t>2022 Spring</a:t>
            </a:r>
            <a:endParaRPr lang="en-US" sz="5400" dirty="0"/>
          </a:p>
        </p:txBody>
      </p:sp>
      <p:sp>
        <p:nvSpPr>
          <p:cNvPr id="3" name="Subtitle 2"/>
          <p:cNvSpPr>
            <a:spLocks noGrp="1"/>
          </p:cNvSpPr>
          <p:nvPr>
            <p:ph type="subTitle" idx="1"/>
          </p:nvPr>
        </p:nvSpPr>
        <p:spPr/>
        <p:txBody>
          <a:bodyPr>
            <a:normAutofit fontScale="92500" lnSpcReduction="20000"/>
          </a:bodyPr>
          <a:lstStyle/>
          <a:p>
            <a:r>
              <a:rPr lang="en-US" sz="4000" dirty="0" smtClean="0"/>
              <a:t>Final Exam One</a:t>
            </a:r>
          </a:p>
          <a:p>
            <a:endParaRPr lang="en-US" sz="4000" dirty="0"/>
          </a:p>
          <a:p>
            <a:r>
              <a:rPr lang="en-US" sz="4000" dirty="0" smtClean="0"/>
              <a:t>Instructor: </a:t>
            </a:r>
            <a:r>
              <a:rPr lang="zh-TW" altLang="en-US" sz="4000" dirty="0" smtClean="0"/>
              <a:t>黃世強 </a:t>
            </a:r>
            <a:r>
              <a:rPr lang="en-US" altLang="zh-TW" sz="4000" dirty="0" smtClean="0"/>
              <a:t>(</a:t>
            </a:r>
            <a:r>
              <a:rPr lang="en-US" sz="4000" dirty="0" smtClean="0"/>
              <a:t>Sai-Keung Wong)</a:t>
            </a:r>
            <a:endParaRPr lang="en-US" sz="4000" dirty="0"/>
          </a:p>
        </p:txBody>
      </p:sp>
      <p:sp>
        <p:nvSpPr>
          <p:cNvPr id="4" name="Slide Number Placeholder 3"/>
          <p:cNvSpPr>
            <a:spLocks noGrp="1"/>
          </p:cNvSpPr>
          <p:nvPr>
            <p:ph type="sldNum" sz="quarter" idx="12"/>
          </p:nvPr>
        </p:nvSpPr>
        <p:spPr/>
        <p:txBody>
          <a:bodyPr/>
          <a:lstStyle/>
          <a:p>
            <a:fld id="{40DE4E08-6C90-446D-89F5-3B3453EADC24}" type="slidenum">
              <a:rPr lang="en-US" smtClean="0"/>
              <a:t>1</a:t>
            </a:fld>
            <a:endParaRPr lang="en-US"/>
          </a:p>
        </p:txBody>
      </p:sp>
    </p:spTree>
    <p:extLst>
      <p:ext uri="{BB962C8B-B14F-4D97-AF65-F5344CB8AC3E}">
        <p14:creationId xmlns:p14="http://schemas.microsoft.com/office/powerpoint/2010/main" val="1112539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76154" y="0"/>
            <a:ext cx="11989418" cy="1325563"/>
          </a:xfrm>
        </p:spPr>
        <p:txBody>
          <a:bodyPr>
            <a:normAutofit/>
          </a:bodyPr>
          <a:lstStyle/>
          <a:p>
            <a:r>
              <a:rPr lang="en-US" altLang="zh-TW" sz="2800" b="1" dirty="0" smtClean="0"/>
              <a:t>(40%) </a:t>
            </a:r>
            <a:r>
              <a:rPr lang="en-US" sz="2800" b="1" dirty="0" smtClean="0"/>
              <a:t>Problem 1.1. A simple interactive application</a:t>
            </a:r>
            <a:endParaRPr lang="zh-TW" altLang="en-US" sz="2800" b="1" dirty="0"/>
          </a:p>
        </p:txBody>
      </p:sp>
      <p:sp>
        <p:nvSpPr>
          <p:cNvPr id="3" name="內容版面配置區 2"/>
          <p:cNvSpPr>
            <a:spLocks noGrp="1"/>
          </p:cNvSpPr>
          <p:nvPr>
            <p:ph idx="1"/>
          </p:nvPr>
        </p:nvSpPr>
        <p:spPr>
          <a:xfrm>
            <a:off x="202582" y="1307938"/>
            <a:ext cx="11495432" cy="5266481"/>
          </a:xfrm>
        </p:spPr>
        <p:txBody>
          <a:bodyPr>
            <a:normAutofit fontScale="92500" lnSpcReduction="20000"/>
          </a:bodyPr>
          <a:lstStyle/>
          <a:p>
            <a:pPr marL="0" indent="0">
              <a:buNone/>
            </a:pPr>
            <a:r>
              <a:rPr lang="en-US" altLang="zh-TW" dirty="0" smtClean="0"/>
              <a:t>Plot the segments on the same window. </a:t>
            </a:r>
          </a:p>
          <a:p>
            <a:pPr>
              <a:buFont typeface="Wingdings" panose="05000000000000000000" pitchFamily="2" charset="2"/>
              <a:buChar char="§"/>
            </a:pPr>
            <a:r>
              <a:rPr lang="en-US" altLang="zh-TW" dirty="0" smtClean="0"/>
              <a:t>The </a:t>
            </a:r>
            <a:r>
              <a:rPr lang="en-US" altLang="zh-TW" dirty="0"/>
              <a:t>interval for </a:t>
            </a:r>
            <a:r>
              <a:rPr lang="en-US" altLang="zh-TW" dirty="0" smtClean="0"/>
              <a:t>u must be [0, 3].</a:t>
            </a:r>
          </a:p>
          <a:p>
            <a:pPr>
              <a:buFont typeface="Wingdings" panose="05000000000000000000" pitchFamily="2" charset="2"/>
              <a:buChar char="§"/>
            </a:pPr>
            <a:r>
              <a:rPr lang="en-US" altLang="zh-TW" dirty="0" smtClean="0"/>
              <a:t>Press ‘j’ to decrease u by 0.125. Clear the figure. Plot curve y vs x. </a:t>
            </a:r>
          </a:p>
          <a:p>
            <a:pPr>
              <a:buFont typeface="Wingdings" panose="05000000000000000000" pitchFamily="2" charset="2"/>
              <a:buChar char="§"/>
            </a:pPr>
            <a:r>
              <a:rPr lang="en-US" altLang="zh-TW" dirty="0" smtClean="0"/>
              <a:t>Press ‘k’ to increase u by 0.125. Clear the figure. Plot curve y vs x.</a:t>
            </a:r>
          </a:p>
          <a:p>
            <a:pPr>
              <a:buFont typeface="Wingdings" panose="05000000000000000000" pitchFamily="2" charset="2"/>
              <a:buChar char="§"/>
            </a:pPr>
            <a:r>
              <a:rPr lang="en-US" altLang="zh-TW" dirty="0" smtClean="0"/>
              <a:t>The interval for w must be [-2, 2].</a:t>
            </a:r>
          </a:p>
          <a:p>
            <a:pPr>
              <a:buFont typeface="Wingdings" panose="05000000000000000000" pitchFamily="2" charset="2"/>
              <a:buChar char="§"/>
            </a:pPr>
            <a:r>
              <a:rPr lang="en-US" altLang="zh-TW" dirty="0" smtClean="0"/>
              <a:t>Press ‘n’ to decrease w by 0.125. Clear the figure. Plot curve y vs x. </a:t>
            </a:r>
          </a:p>
          <a:p>
            <a:pPr>
              <a:buFont typeface="Wingdings" panose="05000000000000000000" pitchFamily="2" charset="2"/>
              <a:buChar char="§"/>
            </a:pPr>
            <a:r>
              <a:rPr lang="en-US" altLang="zh-TW" dirty="0" smtClean="0"/>
              <a:t>Press ‘m’ to increase w by 0.125. </a:t>
            </a:r>
            <a:r>
              <a:rPr lang="en-US" altLang="zh-TW" dirty="0"/>
              <a:t>Clear the figure. Plot </a:t>
            </a:r>
            <a:r>
              <a:rPr lang="en-US" altLang="zh-TW" dirty="0" smtClean="0"/>
              <a:t>curve </a:t>
            </a:r>
            <a:r>
              <a:rPr lang="en-US" altLang="zh-TW" dirty="0"/>
              <a:t>y vs </a:t>
            </a:r>
            <a:r>
              <a:rPr lang="en-US" altLang="zh-TW" dirty="0" smtClean="0"/>
              <a:t>x.</a:t>
            </a:r>
          </a:p>
          <a:p>
            <a:pPr>
              <a:buFont typeface="Wingdings" panose="05000000000000000000" pitchFamily="2" charset="2"/>
              <a:buChar char="§"/>
            </a:pPr>
            <a:r>
              <a:rPr lang="en-US" altLang="zh-TW" b="1" dirty="0" smtClean="0"/>
              <a:t>A callback function is used to handle the key events</a:t>
            </a:r>
            <a:r>
              <a:rPr lang="en-US" altLang="zh-TW" dirty="0" smtClean="0"/>
              <a:t>.</a:t>
            </a:r>
          </a:p>
          <a:p>
            <a:pPr marL="0" indent="0">
              <a:buNone/>
            </a:pPr>
            <a:endParaRPr lang="en-US" altLang="zh-TW" dirty="0" smtClean="0"/>
          </a:p>
          <a:p>
            <a:pPr marL="0" indent="0">
              <a:buNone/>
            </a:pPr>
            <a:r>
              <a:rPr lang="en-US" altLang="zh-TW" dirty="0" smtClean="0"/>
              <a:t>Show u and w as the title of the figure. Display each of them with at least 4 digits and decimal places.</a:t>
            </a:r>
          </a:p>
          <a:p>
            <a:pPr marL="0" indent="0">
              <a:buNone/>
            </a:pPr>
            <a:r>
              <a:rPr lang="en-US" altLang="zh-TW" dirty="0" smtClean="0"/>
              <a:t>Press ‘q’ to show the student ID on the console window, close figure window(s), and then quit the program.</a:t>
            </a:r>
          </a:p>
          <a:p>
            <a:pPr marL="0" indent="0">
              <a:buNone/>
            </a:pPr>
            <a:endParaRPr lang="en-US" altLang="zh-TW" dirty="0"/>
          </a:p>
          <a:p>
            <a:pPr marL="0" indent="0">
              <a:buNone/>
            </a:pPr>
            <a:endParaRPr lang="en-US" altLang="zh-TW" dirty="0"/>
          </a:p>
          <a:p>
            <a:pPr marL="0" indent="0">
              <a:buNone/>
            </a:pPr>
            <a:endParaRPr lang="en-US" altLang="zh-TW" dirty="0" smtClean="0"/>
          </a:p>
          <a:p>
            <a:pPr marL="0" indent="0">
              <a:buNone/>
            </a:pPr>
            <a:endParaRPr lang="en-US" altLang="zh-TW" dirty="0" smtClean="0"/>
          </a:p>
        </p:txBody>
      </p:sp>
      <p:sp>
        <p:nvSpPr>
          <p:cNvPr id="4" name="Slide Number Placeholder 3"/>
          <p:cNvSpPr>
            <a:spLocks noGrp="1"/>
          </p:cNvSpPr>
          <p:nvPr>
            <p:ph type="sldNum" sz="quarter" idx="12"/>
          </p:nvPr>
        </p:nvSpPr>
        <p:spPr/>
        <p:txBody>
          <a:bodyPr/>
          <a:lstStyle/>
          <a:p>
            <a:fld id="{40DE4E08-6C90-446D-89F5-3B3453EADC24}" type="slidenum">
              <a:rPr lang="en-US" smtClean="0"/>
              <a:t>10</a:t>
            </a:fld>
            <a:endParaRPr lang="en-US"/>
          </a:p>
        </p:txBody>
      </p:sp>
    </p:spTree>
    <p:extLst>
      <p:ext uri="{BB962C8B-B14F-4D97-AF65-F5344CB8AC3E}">
        <p14:creationId xmlns:p14="http://schemas.microsoft.com/office/powerpoint/2010/main" val="30041535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0DE4E08-6C90-446D-89F5-3B3453EADC24}" type="slidenum">
              <a:rPr lang="en-US" smtClean="0"/>
              <a:t>11</a:t>
            </a:fld>
            <a:endParaRPr lang="en-US"/>
          </a:p>
        </p:txBody>
      </p:sp>
      <p:pic>
        <p:nvPicPr>
          <p:cNvPr id="4" name="Picture 3"/>
          <p:cNvPicPr>
            <a:picLocks noChangeAspect="1"/>
          </p:cNvPicPr>
          <p:nvPr/>
        </p:nvPicPr>
        <p:blipFill rotWithShape="1">
          <a:blip r:embed="rId2"/>
          <a:srcRect l="10857" t="9830" r="8381" b="8899"/>
          <a:stretch/>
        </p:blipFill>
        <p:spPr>
          <a:xfrm>
            <a:off x="0" y="51211"/>
            <a:ext cx="12192000" cy="6901132"/>
          </a:xfrm>
          <a:prstGeom prst="rect">
            <a:avLst/>
          </a:prstGeom>
        </p:spPr>
      </p:pic>
    </p:spTree>
    <p:extLst>
      <p:ext uri="{BB962C8B-B14F-4D97-AF65-F5344CB8AC3E}">
        <p14:creationId xmlns:p14="http://schemas.microsoft.com/office/powerpoint/2010/main" val="20181749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546428" y="1049221"/>
            <a:ext cx="4076699" cy="461665"/>
          </a:xfrm>
          <a:prstGeom prst="rect">
            <a:avLst/>
          </a:prstGeom>
          <a:noFill/>
        </p:spPr>
        <p:txBody>
          <a:bodyPr wrap="square" rtlCol="0">
            <a:spAutoFit/>
          </a:bodyPr>
          <a:lstStyle/>
          <a:p>
            <a:r>
              <a:rPr lang="en-US" sz="2400" dirty="0" smtClean="0"/>
              <a:t>Play to see the demo.</a:t>
            </a:r>
          </a:p>
        </p:txBody>
      </p:sp>
      <p:sp>
        <p:nvSpPr>
          <p:cNvPr id="2" name="Slide Number Placeholder 1"/>
          <p:cNvSpPr>
            <a:spLocks noGrp="1"/>
          </p:cNvSpPr>
          <p:nvPr>
            <p:ph type="sldNum" sz="quarter" idx="12"/>
          </p:nvPr>
        </p:nvSpPr>
        <p:spPr/>
        <p:txBody>
          <a:bodyPr/>
          <a:lstStyle/>
          <a:p>
            <a:fld id="{40DE4E08-6C90-446D-89F5-3B3453EADC24}" type="slidenum">
              <a:rPr lang="en-US" smtClean="0"/>
              <a:t>12</a:t>
            </a:fld>
            <a:endParaRPr lang="en-US"/>
          </a:p>
        </p:txBody>
      </p:sp>
      <p:pic>
        <p:nvPicPr>
          <p:cNvPr id="3" name="Picture 2"/>
          <p:cNvPicPr>
            <a:picLocks noChangeAspect="1"/>
          </p:cNvPicPr>
          <p:nvPr/>
        </p:nvPicPr>
        <p:blipFill rotWithShape="1">
          <a:blip r:embed="rId2"/>
          <a:srcRect l="10572" t="10846" r="8857" b="7883"/>
          <a:stretch/>
        </p:blipFill>
        <p:spPr>
          <a:xfrm>
            <a:off x="87086" y="72570"/>
            <a:ext cx="12279085" cy="6966859"/>
          </a:xfrm>
          <a:prstGeom prst="rect">
            <a:avLst/>
          </a:prstGeom>
        </p:spPr>
      </p:pic>
    </p:spTree>
    <p:extLst>
      <p:ext uri="{BB962C8B-B14F-4D97-AF65-F5344CB8AC3E}">
        <p14:creationId xmlns:p14="http://schemas.microsoft.com/office/powerpoint/2010/main" val="5529291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546428" y="1049221"/>
            <a:ext cx="4076699" cy="461665"/>
          </a:xfrm>
          <a:prstGeom prst="rect">
            <a:avLst/>
          </a:prstGeom>
          <a:noFill/>
        </p:spPr>
        <p:txBody>
          <a:bodyPr wrap="square" rtlCol="0">
            <a:spAutoFit/>
          </a:bodyPr>
          <a:lstStyle/>
          <a:p>
            <a:r>
              <a:rPr lang="en-US" sz="2400" dirty="0" smtClean="0"/>
              <a:t>Play to see the demo.</a:t>
            </a:r>
          </a:p>
        </p:txBody>
      </p:sp>
      <p:sp>
        <p:nvSpPr>
          <p:cNvPr id="2" name="Slide Number Placeholder 1"/>
          <p:cNvSpPr>
            <a:spLocks noGrp="1"/>
          </p:cNvSpPr>
          <p:nvPr>
            <p:ph type="sldNum" sz="quarter" idx="12"/>
          </p:nvPr>
        </p:nvSpPr>
        <p:spPr/>
        <p:txBody>
          <a:bodyPr/>
          <a:lstStyle/>
          <a:p>
            <a:fld id="{40DE4E08-6C90-446D-89F5-3B3453EADC24}" type="slidenum">
              <a:rPr lang="en-US" smtClean="0"/>
              <a:t>13</a:t>
            </a:fld>
            <a:endParaRPr lang="en-US"/>
          </a:p>
        </p:txBody>
      </p:sp>
      <p:pic>
        <p:nvPicPr>
          <p:cNvPr id="4" name="Picture 3"/>
          <p:cNvPicPr>
            <a:picLocks noChangeAspect="1"/>
          </p:cNvPicPr>
          <p:nvPr/>
        </p:nvPicPr>
        <p:blipFill rotWithShape="1">
          <a:blip r:embed="rId2"/>
          <a:srcRect l="10286" t="10000" r="8572" b="8222"/>
          <a:stretch/>
        </p:blipFill>
        <p:spPr>
          <a:xfrm>
            <a:off x="43542" y="0"/>
            <a:ext cx="12366171" cy="7010400"/>
          </a:xfrm>
          <a:prstGeom prst="rect">
            <a:avLst/>
          </a:prstGeom>
        </p:spPr>
      </p:pic>
    </p:spTree>
    <p:extLst>
      <p:ext uri="{BB962C8B-B14F-4D97-AF65-F5344CB8AC3E}">
        <p14:creationId xmlns:p14="http://schemas.microsoft.com/office/powerpoint/2010/main" val="32189554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546428" y="1049221"/>
            <a:ext cx="4076699" cy="461665"/>
          </a:xfrm>
          <a:prstGeom prst="rect">
            <a:avLst/>
          </a:prstGeom>
          <a:noFill/>
        </p:spPr>
        <p:txBody>
          <a:bodyPr wrap="square" rtlCol="0">
            <a:spAutoFit/>
          </a:bodyPr>
          <a:lstStyle/>
          <a:p>
            <a:r>
              <a:rPr lang="en-US" sz="2400" dirty="0" smtClean="0"/>
              <a:t>Play to see the demo.</a:t>
            </a:r>
          </a:p>
        </p:txBody>
      </p:sp>
      <p:sp>
        <p:nvSpPr>
          <p:cNvPr id="2" name="Slide Number Placeholder 1"/>
          <p:cNvSpPr>
            <a:spLocks noGrp="1"/>
          </p:cNvSpPr>
          <p:nvPr>
            <p:ph type="sldNum" sz="quarter" idx="12"/>
          </p:nvPr>
        </p:nvSpPr>
        <p:spPr/>
        <p:txBody>
          <a:bodyPr/>
          <a:lstStyle/>
          <a:p>
            <a:fld id="{40DE4E08-6C90-446D-89F5-3B3453EADC24}" type="slidenum">
              <a:rPr lang="en-US" smtClean="0"/>
              <a:t>14</a:t>
            </a:fld>
            <a:endParaRPr lang="en-US"/>
          </a:p>
        </p:txBody>
      </p:sp>
      <p:pic>
        <p:nvPicPr>
          <p:cNvPr id="3" name="Picture 2"/>
          <p:cNvPicPr>
            <a:picLocks noChangeAspect="1"/>
          </p:cNvPicPr>
          <p:nvPr/>
        </p:nvPicPr>
        <p:blipFill rotWithShape="1">
          <a:blip r:embed="rId2"/>
          <a:srcRect l="10475" t="10169" r="8667" b="9069"/>
          <a:stretch/>
        </p:blipFill>
        <p:spPr>
          <a:xfrm>
            <a:off x="72570" y="14514"/>
            <a:ext cx="12322629" cy="6923315"/>
          </a:xfrm>
          <a:prstGeom prst="rect">
            <a:avLst/>
          </a:prstGeom>
        </p:spPr>
      </p:pic>
    </p:spTree>
    <p:extLst>
      <p:ext uri="{BB962C8B-B14F-4D97-AF65-F5344CB8AC3E}">
        <p14:creationId xmlns:p14="http://schemas.microsoft.com/office/powerpoint/2010/main" val="25107351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0DE4E08-6C90-446D-89F5-3B3453EADC24}" type="slidenum">
              <a:rPr lang="en-US" smtClean="0"/>
              <a:t>15</a:t>
            </a:fld>
            <a:endParaRPr lang="en-US"/>
          </a:p>
        </p:txBody>
      </p:sp>
      <p:pic>
        <p:nvPicPr>
          <p:cNvPr id="3" name="Picture 2"/>
          <p:cNvPicPr>
            <a:picLocks noChangeAspect="1"/>
          </p:cNvPicPr>
          <p:nvPr/>
        </p:nvPicPr>
        <p:blipFill rotWithShape="1">
          <a:blip r:embed="rId2"/>
          <a:srcRect l="10475" t="10678" r="8667" b="8560"/>
          <a:stretch/>
        </p:blipFill>
        <p:spPr>
          <a:xfrm>
            <a:off x="0" y="0"/>
            <a:ext cx="12322629" cy="6923315"/>
          </a:xfrm>
          <a:prstGeom prst="rect">
            <a:avLst/>
          </a:prstGeom>
        </p:spPr>
      </p:pic>
    </p:spTree>
    <p:extLst>
      <p:ext uri="{BB962C8B-B14F-4D97-AF65-F5344CB8AC3E}">
        <p14:creationId xmlns:p14="http://schemas.microsoft.com/office/powerpoint/2010/main" val="41457226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0DE4E08-6C90-446D-89F5-3B3453EADC24}" type="slidenum">
              <a:rPr lang="en-US" smtClean="0"/>
              <a:t>16</a:t>
            </a:fld>
            <a:endParaRPr lang="en-US"/>
          </a:p>
        </p:txBody>
      </p:sp>
      <p:pic>
        <p:nvPicPr>
          <p:cNvPr id="3" name="Picture 2"/>
          <p:cNvPicPr>
            <a:picLocks noChangeAspect="1"/>
          </p:cNvPicPr>
          <p:nvPr/>
        </p:nvPicPr>
        <p:blipFill rotWithShape="1">
          <a:blip r:embed="rId2"/>
          <a:srcRect l="10381" t="10508" r="8572" b="7545"/>
          <a:stretch/>
        </p:blipFill>
        <p:spPr>
          <a:xfrm>
            <a:off x="0" y="0"/>
            <a:ext cx="12351657" cy="7024915"/>
          </a:xfrm>
          <a:prstGeom prst="rect">
            <a:avLst/>
          </a:prstGeom>
        </p:spPr>
      </p:pic>
    </p:spTree>
    <p:extLst>
      <p:ext uri="{BB962C8B-B14F-4D97-AF65-F5344CB8AC3E}">
        <p14:creationId xmlns:p14="http://schemas.microsoft.com/office/powerpoint/2010/main" val="17752861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2582" y="4655"/>
            <a:ext cx="11989418" cy="1325563"/>
          </a:xfrm>
        </p:spPr>
        <p:txBody>
          <a:bodyPr>
            <a:normAutofit/>
          </a:bodyPr>
          <a:lstStyle/>
          <a:p>
            <a:r>
              <a:rPr lang="en-US" altLang="zh-TW" sz="2800" b="1" dirty="0" smtClean="0"/>
              <a:t>(40%) </a:t>
            </a:r>
            <a:r>
              <a:rPr lang="en-US" sz="2800" b="1" dirty="0" smtClean="0"/>
              <a:t>Problem 1.1. Marking Scheme</a:t>
            </a:r>
            <a:endParaRPr lang="zh-TW" altLang="en-US" sz="2800" b="1" dirty="0"/>
          </a:p>
        </p:txBody>
      </p:sp>
      <p:sp>
        <p:nvSpPr>
          <p:cNvPr id="3" name="內容版面配置區 2"/>
          <p:cNvSpPr>
            <a:spLocks noGrp="1"/>
          </p:cNvSpPr>
          <p:nvPr>
            <p:ph idx="1"/>
          </p:nvPr>
        </p:nvSpPr>
        <p:spPr>
          <a:xfrm>
            <a:off x="253382" y="957943"/>
            <a:ext cx="11495432" cy="5763531"/>
          </a:xfrm>
        </p:spPr>
        <p:txBody>
          <a:bodyPr>
            <a:normAutofit/>
          </a:bodyPr>
          <a:lstStyle/>
          <a:p>
            <a:pPr marL="0" indent="0">
              <a:buNone/>
            </a:pPr>
            <a:r>
              <a:rPr lang="en-US" altLang="zh-TW" sz="2000" b="1" dirty="0" smtClean="0"/>
              <a:t>[1%] </a:t>
            </a:r>
            <a:r>
              <a:rPr lang="en-US" altLang="zh-TW" sz="2000" dirty="0"/>
              <a:t>Press ‘q’ to show the </a:t>
            </a:r>
            <a:r>
              <a:rPr lang="en-US" altLang="zh-TW" sz="2000" b="1" dirty="0"/>
              <a:t>student ID </a:t>
            </a:r>
            <a:r>
              <a:rPr lang="en-US" altLang="zh-TW" sz="2000" b="1" dirty="0" smtClean="0"/>
              <a:t>and name </a:t>
            </a:r>
            <a:r>
              <a:rPr lang="en-US" altLang="zh-TW" sz="2000" dirty="0" smtClean="0"/>
              <a:t>on </a:t>
            </a:r>
            <a:r>
              <a:rPr lang="en-US" altLang="zh-TW" sz="2000" dirty="0"/>
              <a:t>the console window, close figure window(s), and then quit the program. </a:t>
            </a:r>
            <a:r>
              <a:rPr lang="en-US" altLang="zh-TW" sz="2000" b="1" dirty="0"/>
              <a:t>Deduct 20% if this item is not implemented</a:t>
            </a:r>
            <a:r>
              <a:rPr lang="en-US" altLang="zh-TW" sz="2000" dirty="0" smtClean="0"/>
              <a:t>.</a:t>
            </a:r>
          </a:p>
          <a:p>
            <a:pPr marL="0" indent="0">
              <a:buNone/>
            </a:pPr>
            <a:r>
              <a:rPr lang="en-US" altLang="zh-TW" sz="2000" dirty="0" smtClean="0"/>
              <a:t>[4%] A </a:t>
            </a:r>
            <a:r>
              <a:rPr lang="en-US" altLang="zh-TW" sz="2000" dirty="0"/>
              <a:t>callback function is used to </a:t>
            </a:r>
            <a:r>
              <a:rPr lang="en-US" altLang="zh-TW" sz="2000" dirty="0" smtClean="0"/>
              <a:t>handle all </a:t>
            </a:r>
            <a:r>
              <a:rPr lang="en-US" altLang="zh-TW" sz="2000" dirty="0"/>
              <a:t>the key events.</a:t>
            </a:r>
          </a:p>
          <a:p>
            <a:pPr marL="0" indent="0">
              <a:buNone/>
            </a:pPr>
            <a:r>
              <a:rPr lang="en-US" altLang="zh-TW" sz="2000" dirty="0" smtClean="0"/>
              <a:t>[</a:t>
            </a:r>
            <a:r>
              <a:rPr lang="en-US" altLang="zh-TW" sz="2000" dirty="0"/>
              <a:t>2</a:t>
            </a:r>
            <a:r>
              <a:rPr lang="en-US" altLang="zh-TW" sz="2000" dirty="0" smtClean="0"/>
              <a:t>%] Press </a:t>
            </a:r>
            <a:r>
              <a:rPr lang="en-US" altLang="zh-TW" sz="2000" dirty="0"/>
              <a:t>‘j’ to decrease u by </a:t>
            </a:r>
            <a:r>
              <a:rPr lang="en-US" altLang="zh-TW" sz="2000" dirty="0" smtClean="0"/>
              <a:t>0.125</a:t>
            </a:r>
            <a:r>
              <a:rPr lang="en-US" altLang="zh-TW" sz="2000" dirty="0"/>
              <a:t>. </a:t>
            </a:r>
            <a:endParaRPr lang="en-US" altLang="zh-TW" sz="2000" dirty="0" smtClean="0"/>
          </a:p>
          <a:p>
            <a:pPr marL="0" indent="0">
              <a:buNone/>
            </a:pPr>
            <a:r>
              <a:rPr lang="en-US" altLang="zh-TW" sz="2000" dirty="0" smtClean="0"/>
              <a:t>[2%] Press </a:t>
            </a:r>
            <a:r>
              <a:rPr lang="en-US" altLang="zh-TW" sz="2000" dirty="0"/>
              <a:t>‘k’ to increase u by </a:t>
            </a:r>
            <a:r>
              <a:rPr lang="en-US" altLang="zh-TW" sz="2000" dirty="0" smtClean="0"/>
              <a:t>0.125</a:t>
            </a:r>
            <a:r>
              <a:rPr lang="en-US" altLang="zh-TW" sz="2000" dirty="0"/>
              <a:t>. The segments are correct.</a:t>
            </a:r>
          </a:p>
          <a:p>
            <a:pPr marL="0" indent="0">
              <a:buNone/>
            </a:pPr>
            <a:r>
              <a:rPr lang="en-US" altLang="zh-TW" sz="2000" dirty="0" smtClean="0"/>
              <a:t>[2%] The interval of u is [0, 3].</a:t>
            </a:r>
            <a:endParaRPr lang="en-US" altLang="zh-TW" sz="2000" dirty="0"/>
          </a:p>
          <a:p>
            <a:pPr marL="0" indent="0">
              <a:buNone/>
            </a:pPr>
            <a:r>
              <a:rPr lang="en-US" altLang="zh-TW" sz="2000" dirty="0" smtClean="0"/>
              <a:t>[3%] Press </a:t>
            </a:r>
            <a:r>
              <a:rPr lang="en-US" altLang="zh-TW" sz="2000" dirty="0"/>
              <a:t>‘n’ to decrease w by </a:t>
            </a:r>
            <a:r>
              <a:rPr lang="en-US" altLang="zh-TW" sz="2000" dirty="0" smtClean="0"/>
              <a:t>0.125</a:t>
            </a:r>
            <a:r>
              <a:rPr lang="en-US" altLang="zh-TW" sz="2000" dirty="0"/>
              <a:t>. The segments are correct.</a:t>
            </a:r>
          </a:p>
          <a:p>
            <a:pPr marL="0" indent="0">
              <a:buNone/>
            </a:pPr>
            <a:r>
              <a:rPr lang="en-US" altLang="zh-TW" sz="2000" dirty="0" smtClean="0"/>
              <a:t>[3%] Press </a:t>
            </a:r>
            <a:r>
              <a:rPr lang="en-US" altLang="zh-TW" sz="2000" dirty="0"/>
              <a:t>‘m’ to increase w by </a:t>
            </a:r>
            <a:r>
              <a:rPr lang="en-US" altLang="zh-TW" sz="2000" dirty="0" smtClean="0"/>
              <a:t>0.125</a:t>
            </a:r>
            <a:r>
              <a:rPr lang="en-US" altLang="zh-TW" sz="2000" dirty="0"/>
              <a:t>. The segments are correct</a:t>
            </a:r>
            <a:r>
              <a:rPr lang="en-US" altLang="zh-TW" sz="2000" dirty="0" smtClean="0"/>
              <a:t>.</a:t>
            </a:r>
          </a:p>
          <a:p>
            <a:pPr marL="0" indent="0">
              <a:buNone/>
            </a:pPr>
            <a:r>
              <a:rPr lang="en-US" altLang="zh-TW" sz="2000" dirty="0" smtClean="0"/>
              <a:t>[4%] There must be two segments when w = 0 and w = 1.</a:t>
            </a:r>
          </a:p>
          <a:p>
            <a:pPr marL="0" indent="0">
              <a:buNone/>
            </a:pPr>
            <a:r>
              <a:rPr lang="en-US" altLang="zh-TW" sz="2000" dirty="0" smtClean="0"/>
              <a:t>[3%] When 0 &lt; w &lt; 1, the segments are correct.</a:t>
            </a:r>
            <a:endParaRPr lang="en-US" altLang="zh-TW" sz="2000" dirty="0"/>
          </a:p>
          <a:p>
            <a:pPr marL="0" indent="0">
              <a:buNone/>
            </a:pPr>
            <a:r>
              <a:rPr lang="en-US" altLang="zh-TW" sz="2000" dirty="0" smtClean="0"/>
              <a:t>[2%] </a:t>
            </a:r>
            <a:r>
              <a:rPr lang="en-US" altLang="zh-TW" sz="2000" dirty="0"/>
              <a:t>The interval of </a:t>
            </a:r>
            <a:r>
              <a:rPr lang="en-US" altLang="zh-TW" sz="2000" dirty="0" smtClean="0"/>
              <a:t>w </a:t>
            </a:r>
            <a:r>
              <a:rPr lang="en-US" altLang="zh-TW" sz="2000" dirty="0"/>
              <a:t>is </a:t>
            </a:r>
            <a:r>
              <a:rPr lang="en-US" altLang="zh-TW" sz="2000" dirty="0" smtClean="0"/>
              <a:t>[-2, 2].</a:t>
            </a:r>
            <a:endParaRPr lang="en-US" altLang="zh-TW" sz="2000" dirty="0"/>
          </a:p>
          <a:p>
            <a:pPr marL="0" indent="0">
              <a:buNone/>
            </a:pPr>
            <a:r>
              <a:rPr lang="en-US" altLang="zh-TW" sz="2000" dirty="0" smtClean="0"/>
              <a:t>[10%] The segments are drawn in different colors. They are correct.</a:t>
            </a:r>
            <a:endParaRPr lang="en-US" altLang="zh-TW" sz="2000" dirty="0"/>
          </a:p>
          <a:p>
            <a:pPr marL="0" indent="0">
              <a:buNone/>
            </a:pPr>
            <a:r>
              <a:rPr lang="en-US" altLang="zh-TW" sz="2000" smtClean="0"/>
              <a:t>[3%] </a:t>
            </a:r>
            <a:r>
              <a:rPr lang="en-US" altLang="zh-TW" sz="2000" dirty="0"/>
              <a:t>Show u and w as the title of the figure. </a:t>
            </a:r>
            <a:r>
              <a:rPr lang="en-US" altLang="zh-TW" sz="2000" dirty="0" smtClean="0"/>
              <a:t>They have at </a:t>
            </a:r>
            <a:r>
              <a:rPr lang="en-US" altLang="zh-TW" sz="2000" dirty="0"/>
              <a:t>least 4 digits and decimal places</a:t>
            </a:r>
            <a:r>
              <a:rPr lang="en-US" altLang="zh-TW" sz="2000" dirty="0" smtClean="0"/>
              <a:t>.</a:t>
            </a:r>
          </a:p>
          <a:p>
            <a:pPr marL="0" indent="0">
              <a:buNone/>
            </a:pPr>
            <a:r>
              <a:rPr lang="en-US" sz="2000" dirty="0" smtClean="0"/>
              <a:t>[1%] set(gca</a:t>
            </a:r>
            <a:r>
              <a:rPr lang="en-US" sz="2000" dirty="0"/>
              <a:t>,'FontSize',20);</a:t>
            </a:r>
            <a:endParaRPr lang="en-US" altLang="zh-TW" sz="2000" dirty="0"/>
          </a:p>
          <a:p>
            <a:pPr marL="0" indent="0">
              <a:buNone/>
            </a:pPr>
            <a:endParaRPr lang="en-US" altLang="zh-TW" sz="2000" dirty="0" smtClean="0"/>
          </a:p>
          <a:p>
            <a:pPr marL="0" indent="0">
              <a:buNone/>
            </a:pPr>
            <a:endParaRPr lang="en-US" altLang="zh-TW" sz="2000" dirty="0" smtClean="0"/>
          </a:p>
          <a:p>
            <a:pPr marL="0" indent="0">
              <a:buNone/>
            </a:pPr>
            <a:endParaRPr lang="en-US" altLang="zh-TW" sz="2000" dirty="0"/>
          </a:p>
          <a:p>
            <a:pPr marL="0" indent="0">
              <a:buNone/>
            </a:pPr>
            <a:endParaRPr lang="en-US" altLang="zh-TW" sz="2000" dirty="0"/>
          </a:p>
          <a:p>
            <a:pPr marL="0" indent="0">
              <a:buNone/>
            </a:pPr>
            <a:endParaRPr lang="en-US" altLang="zh-TW" sz="2000" dirty="0" smtClean="0"/>
          </a:p>
          <a:p>
            <a:pPr marL="0" indent="0">
              <a:buNone/>
            </a:pPr>
            <a:endParaRPr lang="en-US" altLang="zh-TW" sz="2000" dirty="0" smtClean="0"/>
          </a:p>
        </p:txBody>
      </p:sp>
      <p:sp>
        <p:nvSpPr>
          <p:cNvPr id="4" name="Slide Number Placeholder 3"/>
          <p:cNvSpPr>
            <a:spLocks noGrp="1"/>
          </p:cNvSpPr>
          <p:nvPr>
            <p:ph type="sldNum" sz="quarter" idx="12"/>
          </p:nvPr>
        </p:nvSpPr>
        <p:spPr/>
        <p:txBody>
          <a:bodyPr/>
          <a:lstStyle/>
          <a:p>
            <a:fld id="{40DE4E08-6C90-446D-89F5-3B3453EADC24}" type="slidenum">
              <a:rPr lang="en-US" smtClean="0"/>
              <a:t>17</a:t>
            </a:fld>
            <a:endParaRPr lang="en-US"/>
          </a:p>
        </p:txBody>
      </p:sp>
      <p:sp>
        <p:nvSpPr>
          <p:cNvPr id="5" name="Rectangle 4"/>
          <p:cNvSpPr/>
          <p:nvPr/>
        </p:nvSpPr>
        <p:spPr>
          <a:xfrm>
            <a:off x="7227683" y="2698771"/>
            <a:ext cx="4853520" cy="1661993"/>
          </a:xfrm>
          <a:prstGeom prst="rect">
            <a:avLst/>
          </a:prstGeom>
          <a:solidFill>
            <a:schemeClr val="accent4">
              <a:lumMod val="20000"/>
              <a:lumOff val="80000"/>
            </a:schemeClr>
          </a:solidFill>
          <a:ln>
            <a:solidFill>
              <a:schemeClr val="accent1"/>
            </a:solidFill>
          </a:ln>
        </p:spPr>
        <p:txBody>
          <a:bodyPr wrap="square">
            <a:spAutoFit/>
          </a:bodyPr>
          <a:lstStyle/>
          <a:p>
            <a:r>
              <a:rPr lang="en-US" altLang="zh-TW" dirty="0">
                <a:cs typeface="Arial" panose="020B0604020202020204" pitchFamily="34" charset="0"/>
              </a:rPr>
              <a:t>y(x) = </a:t>
            </a:r>
            <a:r>
              <a:rPr lang="en-US" altLang="zh-TW" sz="2400" dirty="0">
                <a:cs typeface="Arial" panose="020B0604020202020204" pitchFamily="34" charset="0"/>
              </a:rPr>
              <a:t>[ </a:t>
            </a:r>
            <a:r>
              <a:rPr lang="en-US" altLang="zh-TW" dirty="0">
                <a:cs typeface="Arial" panose="020B0604020202020204" pitchFamily="34" charset="0"/>
              </a:rPr>
              <a:t>sin(x) * z1(x) * sin(z2(x)+0.05)</a:t>
            </a:r>
            <a:r>
              <a:rPr lang="en-US" altLang="zh-TW" sz="2400" dirty="0">
                <a:cs typeface="Arial" panose="020B0604020202020204" pitchFamily="34" charset="0"/>
              </a:rPr>
              <a:t> ] /</a:t>
            </a:r>
            <a:r>
              <a:rPr lang="en-US" altLang="zh-TW" dirty="0">
                <a:cs typeface="Arial" panose="020B0604020202020204" pitchFamily="34" charset="0"/>
              </a:rPr>
              <a:t> z2(x)</a:t>
            </a:r>
          </a:p>
          <a:p>
            <a:r>
              <a:rPr lang="en-US" altLang="zh-TW" dirty="0">
                <a:cs typeface="Arial" panose="020B0604020202020204" pitchFamily="34" charset="0"/>
              </a:rPr>
              <a:t>z1(x) = e</a:t>
            </a:r>
            <a:r>
              <a:rPr lang="en-US" altLang="zh-TW" baseline="30000" dirty="0">
                <a:cs typeface="Arial" panose="020B0604020202020204" pitchFamily="34" charset="0"/>
              </a:rPr>
              <a:t>- w * cos (x/4)</a:t>
            </a:r>
            <a:r>
              <a:rPr lang="en-US" altLang="zh-TW" dirty="0">
                <a:cs typeface="Arial" panose="020B0604020202020204" pitchFamily="34" charset="0"/>
              </a:rPr>
              <a:t> +  u * (1+w*w) * cos(x)</a:t>
            </a:r>
          </a:p>
          <a:p>
            <a:r>
              <a:rPr lang="en-US" altLang="zh-TW" dirty="0">
                <a:cs typeface="Arial" panose="020B0604020202020204" pitchFamily="34" charset="0"/>
              </a:rPr>
              <a:t>z2(x) =(x – w) * (x-w*w) * </a:t>
            </a:r>
            <a:r>
              <a:rPr lang="en-US" altLang="zh-TW" sz="2400" dirty="0">
                <a:cs typeface="Arial" panose="020B0604020202020204" pitchFamily="34" charset="0"/>
              </a:rPr>
              <a:t>(</a:t>
            </a:r>
            <a:r>
              <a:rPr lang="en-US" altLang="zh-TW" dirty="0">
                <a:cs typeface="Arial" panose="020B0604020202020204" pitchFamily="34" charset="0"/>
              </a:rPr>
              <a:t>cos(x/4)*sin(x/4)+1</a:t>
            </a:r>
            <a:r>
              <a:rPr lang="en-US" altLang="zh-TW" sz="2400" dirty="0">
                <a:cs typeface="Arial" panose="020B0604020202020204" pitchFamily="34" charset="0"/>
              </a:rPr>
              <a:t>)</a:t>
            </a:r>
            <a:endParaRPr lang="en-US" altLang="zh-TW" dirty="0">
              <a:cs typeface="Arial" panose="020B0604020202020204" pitchFamily="34" charset="0"/>
            </a:endParaRPr>
          </a:p>
          <a:p>
            <a:r>
              <a:rPr lang="en-US" altLang="zh-TW" b="1" dirty="0"/>
              <a:t>When w = w*w (i.e., w = 0 or w = 1)</a:t>
            </a:r>
          </a:p>
          <a:p>
            <a:r>
              <a:rPr lang="en-US" altLang="zh-TW" b="1" dirty="0"/>
              <a:t>there is only one singular point.</a:t>
            </a:r>
          </a:p>
        </p:txBody>
      </p:sp>
    </p:spTree>
    <p:extLst>
      <p:ext uri="{BB962C8B-B14F-4D97-AF65-F5344CB8AC3E}">
        <p14:creationId xmlns:p14="http://schemas.microsoft.com/office/powerpoint/2010/main" val="9105405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Problem 1.2</a:t>
            </a:r>
            <a:endParaRPr lang="en-US" b="1" dirty="0"/>
          </a:p>
        </p:txBody>
      </p:sp>
      <p:sp>
        <p:nvSpPr>
          <p:cNvPr id="3" name="Content Placeholder 2"/>
          <p:cNvSpPr>
            <a:spLocks noGrp="1"/>
          </p:cNvSpPr>
          <p:nvPr>
            <p:ph idx="1"/>
          </p:nvPr>
        </p:nvSpPr>
        <p:spPr/>
        <p:txBody>
          <a:bodyPr/>
          <a:lstStyle/>
          <a:p>
            <a:r>
              <a:rPr lang="en-US" dirty="0" smtClean="0"/>
              <a:t>This page is empty. Please turn to the next page.</a:t>
            </a:r>
            <a:endParaRPr lang="en-US" dirty="0"/>
          </a:p>
        </p:txBody>
      </p:sp>
      <p:sp>
        <p:nvSpPr>
          <p:cNvPr id="4" name="Slide Number Placeholder 3"/>
          <p:cNvSpPr>
            <a:spLocks noGrp="1"/>
          </p:cNvSpPr>
          <p:nvPr>
            <p:ph type="sldNum" sz="quarter" idx="12"/>
          </p:nvPr>
        </p:nvSpPr>
        <p:spPr/>
        <p:txBody>
          <a:bodyPr/>
          <a:lstStyle/>
          <a:p>
            <a:fld id="{40DE4E08-6C90-446D-89F5-3B3453EADC24}" type="slidenum">
              <a:rPr lang="en-US" smtClean="0"/>
              <a:t>18</a:t>
            </a:fld>
            <a:endParaRPr lang="en-US"/>
          </a:p>
        </p:txBody>
      </p:sp>
    </p:spTree>
    <p:extLst>
      <p:ext uri="{BB962C8B-B14F-4D97-AF65-F5344CB8AC3E}">
        <p14:creationId xmlns:p14="http://schemas.microsoft.com/office/powerpoint/2010/main" val="29402101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76154" y="0"/>
            <a:ext cx="11989418" cy="1325563"/>
          </a:xfrm>
        </p:spPr>
        <p:txBody>
          <a:bodyPr>
            <a:normAutofit/>
          </a:bodyPr>
          <a:lstStyle/>
          <a:p>
            <a:r>
              <a:rPr lang="en-US" altLang="zh-TW" sz="2800" b="1" dirty="0" smtClean="0"/>
              <a:t>(60%) </a:t>
            </a:r>
            <a:r>
              <a:rPr lang="en-US" sz="2800" b="1" dirty="0" smtClean="0"/>
              <a:t>Problem 1.2. An interactive system</a:t>
            </a:r>
            <a:endParaRPr lang="zh-TW" altLang="en-US" sz="2800" b="1" dirty="0"/>
          </a:p>
        </p:txBody>
      </p:sp>
      <p:sp>
        <p:nvSpPr>
          <p:cNvPr id="3" name="內容版面配置區 2"/>
          <p:cNvSpPr>
            <a:spLocks noGrp="1"/>
          </p:cNvSpPr>
          <p:nvPr>
            <p:ph idx="1"/>
          </p:nvPr>
        </p:nvSpPr>
        <p:spPr>
          <a:xfrm>
            <a:off x="202582" y="1438564"/>
            <a:ext cx="11495432" cy="5266481"/>
          </a:xfrm>
        </p:spPr>
        <p:txBody>
          <a:bodyPr>
            <a:noAutofit/>
          </a:bodyPr>
          <a:lstStyle/>
          <a:p>
            <a:pPr marL="0" indent="0">
              <a:buNone/>
            </a:pPr>
            <a:r>
              <a:rPr lang="en-US" altLang="zh-TW" sz="2000" dirty="0" smtClean="0"/>
              <a:t>The following shows the options of the program.</a:t>
            </a:r>
          </a:p>
          <a:p>
            <a:pPr marL="0" indent="0">
              <a:buNone/>
            </a:pPr>
            <a:r>
              <a:rPr lang="en-US" altLang="zh-TW" sz="2000" dirty="0" smtClean="0"/>
              <a:t>Use a callback function to handle the key events.</a:t>
            </a:r>
          </a:p>
          <a:p>
            <a:pPr marL="0" indent="0">
              <a:buNone/>
            </a:pPr>
            <a:r>
              <a:rPr lang="en-US" altLang="zh-TW" sz="2000" dirty="0" smtClean="0"/>
              <a:t>Show the main menu</a:t>
            </a:r>
          </a:p>
          <a:p>
            <a:pPr marL="0" indent="0">
              <a:buNone/>
            </a:pPr>
            <a:r>
              <a:rPr lang="en-US" altLang="zh-TW" sz="2000" dirty="0" smtClean="0">
                <a:cs typeface="Courier New" panose="02070309020205020404" pitchFamily="49" charset="0"/>
              </a:rPr>
              <a:t>'</a:t>
            </a:r>
            <a:r>
              <a:rPr lang="en-US" altLang="zh-TW" sz="2000" dirty="0">
                <a:cs typeface="Courier New" panose="02070309020205020404" pitchFamily="49" charset="0"/>
              </a:rPr>
              <a:t>1': </a:t>
            </a:r>
            <a:r>
              <a:rPr lang="en-US" altLang="zh-TW" sz="2000" dirty="0" smtClean="0">
                <a:cs typeface="Courier New" panose="02070309020205020404" pitchFamily="49" charset="0"/>
              </a:rPr>
              <a:t>Curve </a:t>
            </a:r>
            <a:r>
              <a:rPr lang="en-US" altLang="zh-TW" sz="2000" dirty="0">
                <a:cs typeface="Courier New" panose="02070309020205020404" pitchFamily="49" charset="0"/>
              </a:rPr>
              <a:t>e</a:t>
            </a:r>
            <a:r>
              <a:rPr lang="en-US" altLang="zh-TW" sz="2000" dirty="0" smtClean="0">
                <a:cs typeface="Courier New" panose="02070309020205020404" pitchFamily="49" charset="0"/>
              </a:rPr>
              <a:t>rasing</a:t>
            </a:r>
          </a:p>
          <a:p>
            <a:pPr marL="0" indent="0">
              <a:buNone/>
            </a:pPr>
            <a:r>
              <a:rPr lang="en-US" altLang="zh-TW" sz="2000" dirty="0">
                <a:cs typeface="Courier New" panose="02070309020205020404" pitchFamily="49" charset="0"/>
              </a:rPr>
              <a:t>'</a:t>
            </a:r>
            <a:r>
              <a:rPr lang="en-US" altLang="zh-TW" sz="2000" dirty="0" smtClean="0">
                <a:cs typeface="Courier New" panose="02070309020205020404" pitchFamily="49" charset="0"/>
              </a:rPr>
              <a:t>2</a:t>
            </a:r>
            <a:r>
              <a:rPr lang="en-US" altLang="zh-TW" sz="2000" dirty="0">
                <a:cs typeface="Courier New" panose="02070309020205020404" pitchFamily="49" charset="0"/>
              </a:rPr>
              <a:t>': </a:t>
            </a:r>
            <a:r>
              <a:rPr lang="en-US" sz="2000" dirty="0" smtClean="0">
                <a:cs typeface="Courier New" panose="02070309020205020404" pitchFamily="49" charset="0"/>
              </a:rPr>
              <a:t>Image masks</a:t>
            </a:r>
            <a:endParaRPr lang="en-US" altLang="zh-TW" sz="2000" dirty="0" smtClean="0">
              <a:cs typeface="Courier New" panose="02070309020205020404" pitchFamily="49" charset="0"/>
            </a:endParaRPr>
          </a:p>
          <a:p>
            <a:pPr marL="0" indent="0">
              <a:buNone/>
            </a:pPr>
            <a:r>
              <a:rPr lang="en-US" altLang="zh-TW" sz="2000" dirty="0" smtClean="0">
                <a:cs typeface="Courier New" panose="02070309020205020404" pitchFamily="49" charset="0"/>
              </a:rPr>
              <a:t>'3</a:t>
            </a:r>
            <a:r>
              <a:rPr lang="en-US" altLang="zh-TW" sz="2000" dirty="0">
                <a:cs typeface="Courier New" panose="02070309020205020404" pitchFamily="49" charset="0"/>
              </a:rPr>
              <a:t>': </a:t>
            </a:r>
            <a:r>
              <a:rPr lang="en-US" altLang="zh-TW" sz="2000" dirty="0" smtClean="0">
                <a:cs typeface="Courier New" panose="02070309020205020404" pitchFamily="49" charset="0"/>
              </a:rPr>
              <a:t>Region filling and clearing</a:t>
            </a:r>
          </a:p>
          <a:p>
            <a:pPr marL="0" indent="0">
              <a:buNone/>
            </a:pPr>
            <a:r>
              <a:rPr lang="en-US" altLang="zh-TW" sz="2000" dirty="0">
                <a:cs typeface="Courier New" panose="02070309020205020404" pitchFamily="49" charset="0"/>
              </a:rPr>
              <a:t>'</a:t>
            </a:r>
            <a:r>
              <a:rPr lang="en-US" altLang="zh-TW" sz="2000" dirty="0" smtClean="0">
                <a:cs typeface="Courier New" panose="02070309020205020404" pitchFamily="49" charset="0"/>
              </a:rPr>
              <a:t>4</a:t>
            </a:r>
            <a:r>
              <a:rPr lang="en-US" altLang="zh-TW" sz="2000" dirty="0">
                <a:cs typeface="Courier New" panose="02070309020205020404" pitchFamily="49" charset="0"/>
              </a:rPr>
              <a:t>': </a:t>
            </a:r>
            <a:r>
              <a:rPr lang="en-US" altLang="zh-TW" sz="2000" dirty="0" smtClean="0">
                <a:cs typeface="Courier New" panose="02070309020205020404" pitchFamily="49" charset="0"/>
              </a:rPr>
              <a:t>Moving spotlight</a:t>
            </a:r>
          </a:p>
          <a:p>
            <a:pPr marL="0" indent="0">
              <a:buNone/>
            </a:pPr>
            <a:r>
              <a:rPr lang="en-US" altLang="zh-TW" sz="2000" dirty="0" smtClean="0">
                <a:cs typeface="Courier New" panose="02070309020205020404" pitchFamily="49" charset="0"/>
              </a:rPr>
              <a:t>'m</a:t>
            </a:r>
            <a:r>
              <a:rPr lang="en-US" altLang="zh-TW" sz="2000" dirty="0">
                <a:cs typeface="Courier New" panose="02070309020205020404" pitchFamily="49" charset="0"/>
              </a:rPr>
              <a:t>': </a:t>
            </a:r>
            <a:r>
              <a:rPr lang="en-US" altLang="zh-TW" sz="2000" dirty="0" smtClean="0">
                <a:cs typeface="Courier New" panose="02070309020205020404" pitchFamily="49" charset="0"/>
              </a:rPr>
              <a:t>Return to the main menu immediately</a:t>
            </a:r>
          </a:p>
          <a:p>
            <a:pPr marL="0" indent="0">
              <a:buNone/>
            </a:pPr>
            <a:r>
              <a:rPr lang="en-US" altLang="zh-TW" sz="2000" dirty="0" smtClean="0">
                <a:cs typeface="Courier New" panose="02070309020205020404" pitchFamily="49" charset="0"/>
              </a:rPr>
              <a:t>'s</a:t>
            </a:r>
            <a:r>
              <a:rPr lang="en-US" altLang="zh-TW" sz="2000" dirty="0">
                <a:cs typeface="Courier New" panose="02070309020205020404" pitchFamily="49" charset="0"/>
              </a:rPr>
              <a:t>'</a:t>
            </a:r>
            <a:r>
              <a:rPr lang="en-US" altLang="zh-TW" sz="2000" dirty="0" smtClean="0">
                <a:cs typeface="Courier New" panose="02070309020205020404" pitchFamily="49" charset="0"/>
              </a:rPr>
              <a:t>: stop the animation (if any)</a:t>
            </a:r>
          </a:p>
          <a:p>
            <a:pPr marL="0" indent="0">
              <a:buNone/>
            </a:pPr>
            <a:r>
              <a:rPr lang="en-US" altLang="zh-TW" sz="2000" dirty="0" smtClean="0">
                <a:cs typeface="Courier New" panose="02070309020205020404" pitchFamily="49" charset="0"/>
              </a:rPr>
              <a:t>'q</a:t>
            </a:r>
            <a:r>
              <a:rPr lang="en-US" altLang="zh-TW" sz="2000" dirty="0">
                <a:cs typeface="Courier New" panose="02070309020205020404" pitchFamily="49" charset="0"/>
              </a:rPr>
              <a:t>': </a:t>
            </a:r>
            <a:r>
              <a:rPr lang="en-US" altLang="zh-TW" sz="2000" dirty="0" smtClean="0">
                <a:cs typeface="Courier New" panose="02070309020205020404" pitchFamily="49" charset="0"/>
              </a:rPr>
              <a:t>Quit the program when in the main menu</a:t>
            </a:r>
          </a:p>
          <a:p>
            <a:pPr marL="0" indent="0">
              <a:buNone/>
            </a:pPr>
            <a:endParaRPr lang="en-US" altLang="zh-TW" sz="2000" dirty="0"/>
          </a:p>
          <a:p>
            <a:pPr marL="0" indent="0">
              <a:buNone/>
            </a:pPr>
            <a:r>
              <a:rPr lang="en-US" altLang="zh-TW" sz="2000" dirty="0" smtClean="0"/>
              <a:t>Press a key to perform the corresponding option.</a:t>
            </a:r>
          </a:p>
          <a:p>
            <a:pPr marL="0" indent="0">
              <a:buNone/>
            </a:pPr>
            <a:endParaRPr lang="en-US" altLang="zh-TW" sz="2000" dirty="0" smtClean="0"/>
          </a:p>
          <a:p>
            <a:pPr marL="0" indent="0">
              <a:buNone/>
            </a:pPr>
            <a:endParaRPr lang="en-US" altLang="zh-TW" sz="2000" dirty="0" smtClean="0"/>
          </a:p>
        </p:txBody>
      </p:sp>
      <p:sp>
        <p:nvSpPr>
          <p:cNvPr id="4" name="Slide Number Placeholder 3"/>
          <p:cNvSpPr>
            <a:spLocks noGrp="1"/>
          </p:cNvSpPr>
          <p:nvPr>
            <p:ph type="sldNum" sz="quarter" idx="12"/>
          </p:nvPr>
        </p:nvSpPr>
        <p:spPr/>
        <p:txBody>
          <a:bodyPr/>
          <a:lstStyle/>
          <a:p>
            <a:fld id="{40DE4E08-6C90-446D-89F5-3B3453EADC24}" type="slidenum">
              <a:rPr lang="en-US" smtClean="0"/>
              <a:t>19</a:t>
            </a:fld>
            <a:endParaRPr lang="en-US"/>
          </a:p>
        </p:txBody>
      </p:sp>
      <p:pic>
        <p:nvPicPr>
          <p:cNvPr id="5" name="Picture 4"/>
          <p:cNvPicPr>
            <a:picLocks noChangeAspect="1"/>
          </p:cNvPicPr>
          <p:nvPr/>
        </p:nvPicPr>
        <p:blipFill rotWithShape="1">
          <a:blip r:embed="rId2"/>
          <a:srcRect l="35104" t="11354" r="35220" b="43440"/>
          <a:stretch/>
        </p:blipFill>
        <p:spPr>
          <a:xfrm>
            <a:off x="5762172" y="1085092"/>
            <a:ext cx="6132536" cy="5254828"/>
          </a:xfrm>
          <a:prstGeom prst="rect">
            <a:avLst/>
          </a:prstGeom>
        </p:spPr>
      </p:pic>
    </p:spTree>
    <p:extLst>
      <p:ext uri="{BB962C8B-B14F-4D97-AF65-F5344CB8AC3E}">
        <p14:creationId xmlns:p14="http://schemas.microsoft.com/office/powerpoint/2010/main" val="42154011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Content</a:t>
            </a:r>
            <a:endParaRPr lang="zh-TW" altLang="en-US" dirty="0"/>
          </a:p>
        </p:txBody>
      </p:sp>
      <p:sp>
        <p:nvSpPr>
          <p:cNvPr id="3" name="內容版面配置區 2"/>
          <p:cNvSpPr>
            <a:spLocks noGrp="1"/>
          </p:cNvSpPr>
          <p:nvPr>
            <p:ph idx="1"/>
          </p:nvPr>
        </p:nvSpPr>
        <p:spPr/>
        <p:txBody>
          <a:bodyPr/>
          <a:lstStyle/>
          <a:p>
            <a:pPr marL="0" indent="0">
              <a:buNone/>
            </a:pPr>
            <a:r>
              <a:rPr lang="en-US" altLang="zh-TW" dirty="0" smtClean="0"/>
              <a:t>There are two problems. You must answer all of them.</a:t>
            </a:r>
          </a:p>
          <a:p>
            <a:pPr marL="0" indent="0">
              <a:buNone/>
            </a:pPr>
            <a:endParaRPr lang="en-US" altLang="zh-TW" dirty="0" smtClean="0"/>
          </a:p>
          <a:p>
            <a:pPr marL="0" indent="0">
              <a:buNone/>
            </a:pPr>
            <a:r>
              <a:rPr lang="en-US" altLang="zh-TW" dirty="0" smtClean="0"/>
              <a:t>Write a program to solve each problem. The program must be interactive. You can press keys to generate key events for your program to handle.</a:t>
            </a:r>
          </a:p>
          <a:p>
            <a:pPr marL="0" indent="0">
              <a:buNone/>
            </a:pPr>
            <a:endParaRPr lang="en-US" altLang="zh-TW" dirty="0"/>
          </a:p>
          <a:p>
            <a:pPr marL="0" indent="0">
              <a:buNone/>
            </a:pPr>
            <a:r>
              <a:rPr lang="en-US" altLang="zh-TW" dirty="0"/>
              <a:t>You can create new files for functions</a:t>
            </a:r>
            <a:r>
              <a:rPr lang="en-US" altLang="zh-TW" dirty="0" smtClean="0"/>
              <a:t>.</a:t>
            </a:r>
          </a:p>
          <a:p>
            <a:pPr marL="0" indent="0">
              <a:buNone/>
            </a:pPr>
            <a:endParaRPr lang="en-US" altLang="zh-TW" dirty="0"/>
          </a:p>
          <a:p>
            <a:pPr marL="0" indent="0">
              <a:buNone/>
            </a:pPr>
            <a:r>
              <a:rPr lang="en-US" altLang="zh-TW" dirty="0" smtClean="0"/>
              <a:t>If there are templates, you can use them.</a:t>
            </a:r>
          </a:p>
          <a:p>
            <a:pPr marL="0" indent="0">
              <a:buNone/>
            </a:pPr>
            <a:endParaRPr lang="en-US" altLang="zh-TW" dirty="0"/>
          </a:p>
          <a:p>
            <a:pPr marL="0" indent="0">
              <a:buNone/>
            </a:pPr>
            <a:endParaRPr lang="zh-TW" altLang="en-US" dirty="0"/>
          </a:p>
          <a:p>
            <a:pPr marL="0" indent="0">
              <a:buNone/>
            </a:pPr>
            <a:endParaRPr lang="zh-TW" altLang="en-US" dirty="0"/>
          </a:p>
        </p:txBody>
      </p:sp>
      <p:sp>
        <p:nvSpPr>
          <p:cNvPr id="4" name="Slide Number Placeholder 3"/>
          <p:cNvSpPr>
            <a:spLocks noGrp="1"/>
          </p:cNvSpPr>
          <p:nvPr>
            <p:ph type="sldNum" sz="quarter" idx="12"/>
          </p:nvPr>
        </p:nvSpPr>
        <p:spPr/>
        <p:txBody>
          <a:bodyPr/>
          <a:lstStyle/>
          <a:p>
            <a:fld id="{40DE4E08-6C90-446D-89F5-3B3453EADC24}" type="slidenum">
              <a:rPr lang="en-US" smtClean="0"/>
              <a:t>2</a:t>
            </a:fld>
            <a:endParaRPr lang="en-US"/>
          </a:p>
        </p:txBody>
      </p:sp>
    </p:spTree>
    <p:extLst>
      <p:ext uri="{BB962C8B-B14F-4D97-AF65-F5344CB8AC3E}">
        <p14:creationId xmlns:p14="http://schemas.microsoft.com/office/powerpoint/2010/main" val="3517182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73682" y="914399"/>
            <a:ext cx="4333816" cy="3970318"/>
          </a:xfrm>
          <a:prstGeom prst="rect">
            <a:avLst/>
          </a:prstGeom>
          <a:noFill/>
        </p:spPr>
        <p:txBody>
          <a:bodyPr wrap="square" rtlCol="0">
            <a:spAutoFit/>
          </a:bodyPr>
          <a:lstStyle/>
          <a:p>
            <a:r>
              <a:rPr lang="en-US" sz="2800" dirty="0" smtClean="0"/>
              <a:t>Demo</a:t>
            </a:r>
          </a:p>
          <a:p>
            <a:r>
              <a:rPr lang="en-US" sz="2800" dirty="0" smtClean="0"/>
              <a:t>Option 1. Curve Erasing</a:t>
            </a:r>
          </a:p>
          <a:p>
            <a:endParaRPr lang="en-US" sz="2800" dirty="0"/>
          </a:p>
          <a:p>
            <a:r>
              <a:rPr lang="en-US" sz="2800" dirty="0" smtClean="0"/>
              <a:t>Notice that ‘s’ can be pressed to stop the animation at any time.</a:t>
            </a:r>
          </a:p>
          <a:p>
            <a:r>
              <a:rPr lang="en-US" sz="2800" dirty="0" smtClean="0"/>
              <a:t>After that press ‘m’ to return to the main menu.</a:t>
            </a:r>
            <a:endParaRPr lang="en-US" sz="2800" dirty="0"/>
          </a:p>
          <a:p>
            <a:endParaRPr lang="en-US" sz="2800" dirty="0"/>
          </a:p>
        </p:txBody>
      </p:sp>
      <p:sp>
        <p:nvSpPr>
          <p:cNvPr id="2" name="Slide Number Placeholder 1"/>
          <p:cNvSpPr>
            <a:spLocks noGrp="1"/>
          </p:cNvSpPr>
          <p:nvPr>
            <p:ph type="sldNum" sz="quarter" idx="12"/>
          </p:nvPr>
        </p:nvSpPr>
        <p:spPr/>
        <p:txBody>
          <a:bodyPr/>
          <a:lstStyle/>
          <a:p>
            <a:fld id="{40DE4E08-6C90-446D-89F5-3B3453EADC24}" type="slidenum">
              <a:rPr lang="en-US" smtClean="0"/>
              <a:t>20</a:t>
            </a:fld>
            <a:endParaRPr lang="en-US"/>
          </a:p>
        </p:txBody>
      </p:sp>
      <p:pic>
        <p:nvPicPr>
          <p:cNvPr id="3" name="02_01_CurveErasi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32581" t="11402" r="32687" b="41936"/>
          <a:stretch/>
        </p:blipFill>
        <p:spPr>
          <a:xfrm>
            <a:off x="162749" y="995450"/>
            <a:ext cx="6972024" cy="5268715"/>
          </a:xfrm>
          <a:prstGeom prst="rect">
            <a:avLst/>
          </a:prstGeom>
        </p:spPr>
      </p:pic>
    </p:spTree>
    <p:extLst>
      <p:ext uri="{BB962C8B-B14F-4D97-AF65-F5344CB8AC3E}">
        <p14:creationId xmlns:p14="http://schemas.microsoft.com/office/powerpoint/2010/main" val="14112731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00682" y="902991"/>
            <a:ext cx="4333816" cy="4401205"/>
          </a:xfrm>
          <a:prstGeom prst="rect">
            <a:avLst/>
          </a:prstGeom>
          <a:noFill/>
        </p:spPr>
        <p:txBody>
          <a:bodyPr wrap="square" rtlCol="0">
            <a:spAutoFit/>
          </a:bodyPr>
          <a:lstStyle/>
          <a:p>
            <a:r>
              <a:rPr lang="en-US" sz="2800" dirty="0" smtClean="0"/>
              <a:t>Demo</a:t>
            </a:r>
          </a:p>
          <a:p>
            <a:r>
              <a:rPr lang="en-US" sz="2800" dirty="0" smtClean="0"/>
              <a:t>Option 2. Image masks</a:t>
            </a:r>
          </a:p>
          <a:p>
            <a:endParaRPr lang="en-US" sz="2800" dirty="0"/>
          </a:p>
          <a:p>
            <a:r>
              <a:rPr lang="en-US" sz="2800" dirty="0" smtClean="0"/>
              <a:t>Notice that the mask is switched between horizontal pattern to vertical pattern.</a:t>
            </a:r>
          </a:p>
          <a:p>
            <a:endParaRPr lang="en-US" sz="2800" dirty="0"/>
          </a:p>
          <a:p>
            <a:r>
              <a:rPr lang="en-US" sz="2800" dirty="0"/>
              <a:t>After that press ‘m’ to return to the main menu</a:t>
            </a:r>
            <a:r>
              <a:rPr lang="en-US" sz="2800" dirty="0" smtClean="0"/>
              <a:t>.</a:t>
            </a:r>
            <a:endParaRPr lang="en-US" sz="2800" dirty="0"/>
          </a:p>
        </p:txBody>
      </p:sp>
      <p:sp>
        <p:nvSpPr>
          <p:cNvPr id="2" name="Slide Number Placeholder 1"/>
          <p:cNvSpPr>
            <a:spLocks noGrp="1"/>
          </p:cNvSpPr>
          <p:nvPr>
            <p:ph type="sldNum" sz="quarter" idx="12"/>
          </p:nvPr>
        </p:nvSpPr>
        <p:spPr/>
        <p:txBody>
          <a:bodyPr/>
          <a:lstStyle/>
          <a:p>
            <a:fld id="{40DE4E08-6C90-446D-89F5-3B3453EADC24}" type="slidenum">
              <a:rPr lang="en-US" smtClean="0"/>
              <a:t>21</a:t>
            </a:fld>
            <a:endParaRPr lang="en-US"/>
          </a:p>
        </p:txBody>
      </p:sp>
      <p:pic>
        <p:nvPicPr>
          <p:cNvPr id="4" name="02_02_ImageMask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32527" t="11343" r="32682" b="42176"/>
          <a:stretch/>
        </p:blipFill>
        <p:spPr>
          <a:xfrm>
            <a:off x="457200" y="902991"/>
            <a:ext cx="6859518" cy="5154909"/>
          </a:xfrm>
          <a:prstGeom prst="rect">
            <a:avLst/>
          </a:prstGeom>
        </p:spPr>
      </p:pic>
    </p:spTree>
    <p:extLst>
      <p:ext uri="{BB962C8B-B14F-4D97-AF65-F5344CB8AC3E}">
        <p14:creationId xmlns:p14="http://schemas.microsoft.com/office/powerpoint/2010/main" val="7674696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753082" y="750591"/>
            <a:ext cx="4333816" cy="5693866"/>
          </a:xfrm>
          <a:prstGeom prst="rect">
            <a:avLst/>
          </a:prstGeom>
          <a:noFill/>
        </p:spPr>
        <p:txBody>
          <a:bodyPr wrap="square" rtlCol="0">
            <a:spAutoFit/>
          </a:bodyPr>
          <a:lstStyle/>
          <a:p>
            <a:r>
              <a:rPr lang="en-US" sz="2800" dirty="0" smtClean="0"/>
              <a:t>Demo</a:t>
            </a:r>
          </a:p>
          <a:p>
            <a:r>
              <a:rPr lang="en-US" sz="2800" dirty="0" smtClean="0"/>
              <a:t>Option 3. Region filling and clearing</a:t>
            </a:r>
          </a:p>
          <a:p>
            <a:endParaRPr lang="en-US" sz="2800" dirty="0" smtClean="0"/>
          </a:p>
          <a:p>
            <a:r>
              <a:rPr lang="en-US" sz="2800" dirty="0" smtClean="0"/>
              <a:t>The region is filled and cleared.</a:t>
            </a:r>
          </a:p>
          <a:p>
            <a:endParaRPr lang="en-US" sz="2800" dirty="0"/>
          </a:p>
          <a:p>
            <a:r>
              <a:rPr lang="en-US" sz="2800" dirty="0"/>
              <a:t>Notice that ‘s’ can be pressed to stop the animation at any time</a:t>
            </a:r>
            <a:r>
              <a:rPr lang="en-US" sz="2800" dirty="0" smtClean="0"/>
              <a:t>.</a:t>
            </a:r>
          </a:p>
          <a:p>
            <a:endParaRPr lang="en-US" sz="2800" dirty="0"/>
          </a:p>
          <a:p>
            <a:r>
              <a:rPr lang="en-US" sz="2800" dirty="0"/>
              <a:t>After that press ‘m’ to return to the main menu</a:t>
            </a:r>
            <a:r>
              <a:rPr lang="en-US" sz="2800" dirty="0" smtClean="0"/>
              <a:t>.</a:t>
            </a:r>
            <a:endParaRPr lang="en-US" sz="2800" dirty="0"/>
          </a:p>
        </p:txBody>
      </p:sp>
      <p:sp>
        <p:nvSpPr>
          <p:cNvPr id="2" name="Slide Number Placeholder 1"/>
          <p:cNvSpPr>
            <a:spLocks noGrp="1"/>
          </p:cNvSpPr>
          <p:nvPr>
            <p:ph type="sldNum" sz="quarter" idx="12"/>
          </p:nvPr>
        </p:nvSpPr>
        <p:spPr/>
        <p:txBody>
          <a:bodyPr/>
          <a:lstStyle/>
          <a:p>
            <a:fld id="{40DE4E08-6C90-446D-89F5-3B3453EADC24}" type="slidenum">
              <a:rPr lang="en-US" smtClean="0"/>
              <a:t>22</a:t>
            </a:fld>
            <a:endParaRPr lang="en-US"/>
          </a:p>
        </p:txBody>
      </p:sp>
      <p:pic>
        <p:nvPicPr>
          <p:cNvPr id="4" name="02_03_RegionFilli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33161" t="11755" r="32682" b="41930"/>
          <a:stretch/>
        </p:blipFill>
        <p:spPr>
          <a:xfrm>
            <a:off x="368300" y="812799"/>
            <a:ext cx="7048500" cy="5376083"/>
          </a:xfrm>
          <a:prstGeom prst="rect">
            <a:avLst/>
          </a:prstGeom>
        </p:spPr>
      </p:pic>
    </p:spTree>
    <p:extLst>
      <p:ext uri="{BB962C8B-B14F-4D97-AF65-F5344CB8AC3E}">
        <p14:creationId xmlns:p14="http://schemas.microsoft.com/office/powerpoint/2010/main" val="31667350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0DE4E08-6C90-446D-89F5-3B3453EADC24}" type="slidenum">
              <a:rPr lang="en-US" smtClean="0"/>
              <a:t>23</a:t>
            </a:fld>
            <a:endParaRPr lang="en-US"/>
          </a:p>
        </p:txBody>
      </p:sp>
      <p:sp>
        <p:nvSpPr>
          <p:cNvPr id="4" name="TextBox 3"/>
          <p:cNvSpPr txBox="1"/>
          <p:nvPr/>
        </p:nvSpPr>
        <p:spPr>
          <a:xfrm>
            <a:off x="7753082" y="750591"/>
            <a:ext cx="4333816" cy="3970318"/>
          </a:xfrm>
          <a:prstGeom prst="rect">
            <a:avLst/>
          </a:prstGeom>
          <a:noFill/>
        </p:spPr>
        <p:txBody>
          <a:bodyPr wrap="square" rtlCol="0">
            <a:spAutoFit/>
          </a:bodyPr>
          <a:lstStyle/>
          <a:p>
            <a:r>
              <a:rPr lang="en-US" sz="2800" dirty="0" smtClean="0"/>
              <a:t>Demo</a:t>
            </a:r>
          </a:p>
          <a:p>
            <a:r>
              <a:rPr lang="en-US" sz="2800" dirty="0" smtClean="0"/>
              <a:t>Option 4. Moving spotlight</a:t>
            </a:r>
          </a:p>
          <a:p>
            <a:endParaRPr lang="en-US" sz="2800" dirty="0"/>
          </a:p>
          <a:p>
            <a:r>
              <a:rPr lang="en-US" sz="2800" dirty="0"/>
              <a:t>Notice that ‘s’ can be pressed to stop the animation at any time</a:t>
            </a:r>
            <a:r>
              <a:rPr lang="en-US" sz="2800" dirty="0" smtClean="0"/>
              <a:t>.</a:t>
            </a:r>
          </a:p>
          <a:p>
            <a:endParaRPr lang="en-US" sz="2800" dirty="0"/>
          </a:p>
          <a:p>
            <a:r>
              <a:rPr lang="en-US" sz="2800" dirty="0"/>
              <a:t>After that press ‘m’ to return to the main menu</a:t>
            </a:r>
            <a:r>
              <a:rPr lang="en-US" sz="2800" dirty="0" smtClean="0"/>
              <a:t>.</a:t>
            </a:r>
            <a:endParaRPr lang="en-US" sz="2800" dirty="0"/>
          </a:p>
        </p:txBody>
      </p:sp>
      <p:pic>
        <p:nvPicPr>
          <p:cNvPr id="3" name="02_04_MovingSpotligh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35130" t="11831" r="37678" b="42984"/>
          <a:stretch/>
        </p:blipFill>
        <p:spPr>
          <a:xfrm>
            <a:off x="266700" y="385466"/>
            <a:ext cx="6388100" cy="5970884"/>
          </a:xfrm>
          <a:prstGeom prst="rect">
            <a:avLst/>
          </a:prstGeom>
        </p:spPr>
      </p:pic>
    </p:spTree>
    <p:extLst>
      <p:ext uri="{BB962C8B-B14F-4D97-AF65-F5344CB8AC3E}">
        <p14:creationId xmlns:p14="http://schemas.microsoft.com/office/powerpoint/2010/main" val="15372484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1.2. </a:t>
            </a:r>
            <a:r>
              <a:rPr lang="en-US" dirty="0" smtClean="0"/>
              <a:t>Note. You must implement the following tasks.</a:t>
            </a:r>
            <a:endParaRPr lang="en-US" dirty="0"/>
          </a:p>
        </p:txBody>
      </p:sp>
      <p:sp>
        <p:nvSpPr>
          <p:cNvPr id="3" name="Content Placeholder 2"/>
          <p:cNvSpPr>
            <a:spLocks noGrp="1"/>
          </p:cNvSpPr>
          <p:nvPr>
            <p:ph idx="1"/>
          </p:nvPr>
        </p:nvSpPr>
        <p:spPr>
          <a:xfrm>
            <a:off x="838200" y="1943099"/>
            <a:ext cx="6258059" cy="4778376"/>
          </a:xfrm>
        </p:spPr>
        <p:txBody>
          <a:bodyPr>
            <a:normAutofit/>
          </a:bodyPr>
          <a:lstStyle/>
          <a:p>
            <a:pPr marL="0" indent="0">
              <a:buNone/>
            </a:pPr>
            <a:r>
              <a:rPr lang="en-US" dirty="0" smtClean="0"/>
              <a:t>While an option is being handled, you can press ‘s’ to stop the animation (if the option is animation).</a:t>
            </a:r>
          </a:p>
          <a:p>
            <a:pPr marL="0" indent="0">
              <a:buNone/>
            </a:pPr>
            <a:endParaRPr lang="en-US" dirty="0" smtClean="0"/>
          </a:p>
          <a:p>
            <a:pPr marL="0" indent="0">
              <a:buNone/>
            </a:pPr>
            <a:r>
              <a:rPr lang="en-US" dirty="0" smtClean="0"/>
              <a:t>You can press ‘m’ to return </a:t>
            </a:r>
            <a:r>
              <a:rPr lang="en-US" dirty="0"/>
              <a:t>to the main </a:t>
            </a:r>
            <a:r>
              <a:rPr lang="en-US" dirty="0" smtClean="0"/>
              <a:t>menu immediately. </a:t>
            </a:r>
          </a:p>
          <a:p>
            <a:pPr marL="0" indent="0">
              <a:buNone/>
            </a:pPr>
            <a:endParaRPr lang="en-US" dirty="0"/>
          </a:p>
        </p:txBody>
      </p:sp>
      <p:sp>
        <p:nvSpPr>
          <p:cNvPr id="4" name="Slide Number Placeholder 3"/>
          <p:cNvSpPr>
            <a:spLocks noGrp="1"/>
          </p:cNvSpPr>
          <p:nvPr>
            <p:ph type="sldNum" sz="quarter" idx="12"/>
          </p:nvPr>
        </p:nvSpPr>
        <p:spPr/>
        <p:txBody>
          <a:bodyPr/>
          <a:lstStyle/>
          <a:p>
            <a:fld id="{40DE4E08-6C90-446D-89F5-3B3453EADC24}" type="slidenum">
              <a:rPr lang="en-US" smtClean="0"/>
              <a:t>24</a:t>
            </a:fld>
            <a:endParaRPr lang="en-US"/>
          </a:p>
        </p:txBody>
      </p:sp>
    </p:spTree>
    <p:extLst>
      <p:ext uri="{BB962C8B-B14F-4D97-AF65-F5344CB8AC3E}">
        <p14:creationId xmlns:p14="http://schemas.microsoft.com/office/powerpoint/2010/main" val="22435126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10515600" cy="1325563"/>
          </a:xfrm>
        </p:spPr>
        <p:txBody>
          <a:bodyPr/>
          <a:lstStyle/>
          <a:p>
            <a:r>
              <a:rPr lang="en-US" dirty="0"/>
              <a:t>Problem </a:t>
            </a:r>
            <a:r>
              <a:rPr lang="en-US" dirty="0" smtClean="0"/>
              <a:t>1.2. Option 1: Curve erasing</a:t>
            </a:r>
            <a:endParaRPr lang="en-US" dirty="0"/>
          </a:p>
        </p:txBody>
      </p:sp>
      <p:sp>
        <p:nvSpPr>
          <p:cNvPr id="3" name="Content Placeholder 2"/>
          <p:cNvSpPr>
            <a:spLocks noGrp="1"/>
          </p:cNvSpPr>
          <p:nvPr>
            <p:ph idx="1"/>
          </p:nvPr>
        </p:nvSpPr>
        <p:spPr>
          <a:xfrm>
            <a:off x="177800" y="1071563"/>
            <a:ext cx="8191500" cy="1735137"/>
          </a:xfrm>
        </p:spPr>
        <p:txBody>
          <a:bodyPr>
            <a:normAutofit lnSpcReduction="10000"/>
          </a:bodyPr>
          <a:lstStyle/>
          <a:p>
            <a:pPr marL="0" indent="0">
              <a:buNone/>
            </a:pPr>
            <a:r>
              <a:rPr lang="en-US" sz="2400" dirty="0" smtClean="0"/>
              <a:t>Erase the following curve interactively.</a:t>
            </a:r>
          </a:p>
          <a:p>
            <a:pPr marL="0" indent="0">
              <a:buNone/>
            </a:pPr>
            <a:r>
              <a:rPr lang="en-US" sz="2400" dirty="0"/>
              <a:t>x = </a:t>
            </a:r>
            <a:r>
              <a:rPr lang="en-US" sz="2400" dirty="0" smtClean="0"/>
              <a:t>[-5:0.1:5];</a:t>
            </a:r>
          </a:p>
          <a:p>
            <a:pPr marL="0" indent="0">
              <a:buNone/>
            </a:pPr>
            <a:r>
              <a:rPr lang="es-ES" sz="2400" dirty="0" smtClean="0"/>
              <a:t>y </a:t>
            </a:r>
            <a:r>
              <a:rPr lang="es-ES" sz="2400" dirty="0"/>
              <a:t>= </a:t>
            </a:r>
            <a:r>
              <a:rPr lang="es-ES" sz="2400" dirty="0" smtClean="0"/>
              <a:t>(e</a:t>
            </a:r>
            <a:r>
              <a:rPr lang="es-ES" sz="2400" baseline="30000" dirty="0" smtClean="0"/>
              <a:t>x </a:t>
            </a:r>
            <a:r>
              <a:rPr lang="es-ES" sz="2400" dirty="0" smtClean="0"/>
              <a:t>- e</a:t>
            </a:r>
            <a:r>
              <a:rPr lang="es-ES" sz="2400" baseline="30000" dirty="0" smtClean="0"/>
              <a:t>-x</a:t>
            </a:r>
            <a:r>
              <a:rPr lang="es-ES" sz="2400" dirty="0" smtClean="0"/>
              <a:t>)/(e</a:t>
            </a:r>
            <a:r>
              <a:rPr lang="es-ES" sz="2400" baseline="30000" dirty="0" smtClean="0"/>
              <a:t>x </a:t>
            </a:r>
            <a:r>
              <a:rPr lang="es-ES" sz="2400" dirty="0" smtClean="0"/>
              <a:t>+ e</a:t>
            </a:r>
            <a:r>
              <a:rPr lang="es-ES" sz="2400" baseline="30000" dirty="0" smtClean="0"/>
              <a:t>-x</a:t>
            </a:r>
            <a:r>
              <a:rPr lang="es-ES" sz="2400" dirty="0" smtClean="0"/>
              <a:t>)+0.01*sin(3*x)/(1+x</a:t>
            </a:r>
            <a:r>
              <a:rPr lang="es-ES" sz="2400" baseline="30000" dirty="0" smtClean="0"/>
              <a:t>2</a:t>
            </a:r>
            <a:r>
              <a:rPr lang="es-ES" sz="2400" dirty="0" smtClean="0"/>
              <a:t>)+0.05*</a:t>
            </a:r>
            <a:r>
              <a:rPr lang="es-ES" sz="2400" dirty="0" err="1" smtClean="0"/>
              <a:t>cos</a:t>
            </a:r>
            <a:r>
              <a:rPr lang="es-ES" sz="2400" dirty="0" smtClean="0"/>
              <a:t>(15*x)</a:t>
            </a:r>
          </a:p>
          <a:p>
            <a:pPr marL="0" indent="0">
              <a:buNone/>
            </a:pPr>
            <a:r>
              <a:rPr lang="es-ES" sz="2400" dirty="0" smtClean="0"/>
              <a:t>Use </a:t>
            </a:r>
            <a:r>
              <a:rPr lang="pt-BR" sz="2400" dirty="0"/>
              <a:t>axis([-5 5 -1.5 1.5</a:t>
            </a:r>
            <a:r>
              <a:rPr lang="pt-BR" sz="2400" dirty="0" smtClean="0"/>
              <a:t>]);</a:t>
            </a:r>
            <a:endParaRPr lang="pt-BR" sz="2400" dirty="0"/>
          </a:p>
          <a:p>
            <a:pPr marL="0" indent="0">
              <a:buNone/>
            </a:pPr>
            <a:endParaRPr lang="es-ES" sz="2400" dirty="0"/>
          </a:p>
          <a:p>
            <a:pPr marL="0" indent="0">
              <a:buNone/>
            </a:pPr>
            <a:endParaRPr lang="en-US" sz="2400" dirty="0"/>
          </a:p>
          <a:p>
            <a:pPr marL="0" indent="0">
              <a:buNone/>
            </a:pPr>
            <a:endParaRPr lang="en-US" sz="2400" dirty="0"/>
          </a:p>
          <a:p>
            <a:pPr marL="0" indent="0">
              <a:buNone/>
            </a:pPr>
            <a:endParaRPr lang="es-ES" sz="2400" dirty="0" smtClean="0"/>
          </a:p>
          <a:p>
            <a:pPr marL="0" indent="0">
              <a:buNone/>
            </a:pPr>
            <a:endParaRPr lang="es-ES" sz="2400" dirty="0"/>
          </a:p>
          <a:p>
            <a:pPr marL="0" indent="0">
              <a:buNone/>
            </a:pPr>
            <a:endParaRPr lang="en-US" sz="2400" dirty="0"/>
          </a:p>
        </p:txBody>
      </p:sp>
      <p:sp>
        <p:nvSpPr>
          <p:cNvPr id="4" name="Slide Number Placeholder 3"/>
          <p:cNvSpPr>
            <a:spLocks noGrp="1"/>
          </p:cNvSpPr>
          <p:nvPr>
            <p:ph type="sldNum" sz="quarter" idx="12"/>
          </p:nvPr>
        </p:nvSpPr>
        <p:spPr/>
        <p:txBody>
          <a:bodyPr/>
          <a:lstStyle/>
          <a:p>
            <a:fld id="{40DE4E08-6C90-446D-89F5-3B3453EADC24}" type="slidenum">
              <a:rPr lang="en-US" smtClean="0"/>
              <a:t>25</a:t>
            </a:fld>
            <a:endParaRPr lang="en-US"/>
          </a:p>
        </p:txBody>
      </p:sp>
      <p:pic>
        <p:nvPicPr>
          <p:cNvPr id="5" name="02_01_CurveErasi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34807" t="11402" r="35454" b="41936"/>
          <a:stretch/>
        </p:blipFill>
        <p:spPr>
          <a:xfrm>
            <a:off x="7537094" y="2329853"/>
            <a:ext cx="4486807" cy="3959832"/>
          </a:xfrm>
          <a:prstGeom prst="rect">
            <a:avLst/>
          </a:prstGeom>
        </p:spPr>
      </p:pic>
      <p:sp>
        <p:nvSpPr>
          <p:cNvPr id="6" name="Rectangle 5"/>
          <p:cNvSpPr/>
          <p:nvPr/>
        </p:nvSpPr>
        <p:spPr>
          <a:xfrm>
            <a:off x="177800" y="2873365"/>
            <a:ext cx="6756400" cy="3416320"/>
          </a:xfrm>
          <a:prstGeom prst="rect">
            <a:avLst/>
          </a:prstGeom>
          <a:ln>
            <a:solidFill>
              <a:schemeClr val="accent1"/>
            </a:solidFill>
          </a:ln>
        </p:spPr>
        <p:txBody>
          <a:bodyPr wrap="square">
            <a:spAutoFit/>
          </a:bodyPr>
          <a:lstStyle/>
          <a:p>
            <a:r>
              <a:rPr lang="es-ES" sz="2400" dirty="0" err="1"/>
              <a:t>While</a:t>
            </a:r>
            <a:r>
              <a:rPr lang="es-ES" sz="2400" dirty="0"/>
              <a:t> </a:t>
            </a:r>
            <a:r>
              <a:rPr lang="es-ES" sz="2400" dirty="0" err="1"/>
              <a:t>the</a:t>
            </a:r>
            <a:r>
              <a:rPr lang="es-ES" sz="2400" dirty="0"/>
              <a:t> curve </a:t>
            </a:r>
            <a:r>
              <a:rPr lang="es-ES" sz="2400" dirty="0" err="1"/>
              <a:t>is</a:t>
            </a:r>
            <a:r>
              <a:rPr lang="es-ES" sz="2400" dirty="0"/>
              <a:t> </a:t>
            </a:r>
            <a:r>
              <a:rPr lang="es-ES" sz="2400" dirty="0" err="1"/>
              <a:t>being</a:t>
            </a:r>
            <a:r>
              <a:rPr lang="es-ES" sz="2400" dirty="0"/>
              <a:t> </a:t>
            </a:r>
            <a:r>
              <a:rPr lang="es-ES" sz="2400" dirty="0" err="1"/>
              <a:t>erased</a:t>
            </a:r>
            <a:r>
              <a:rPr lang="es-ES" sz="2400" dirty="0"/>
              <a:t>, </a:t>
            </a:r>
            <a:r>
              <a:rPr lang="es-ES" sz="2400" dirty="0" err="1"/>
              <a:t>its</a:t>
            </a:r>
            <a:r>
              <a:rPr lang="es-ES" sz="2400" dirty="0"/>
              <a:t> color </a:t>
            </a:r>
            <a:r>
              <a:rPr lang="es-ES" sz="2400" dirty="0" err="1"/>
              <a:t>is</a:t>
            </a:r>
            <a:r>
              <a:rPr lang="es-ES" sz="2400" dirty="0"/>
              <a:t> </a:t>
            </a:r>
            <a:r>
              <a:rPr lang="es-ES" sz="2400" dirty="0" err="1"/>
              <a:t>changing</a:t>
            </a:r>
            <a:r>
              <a:rPr lang="es-ES" sz="2400" dirty="0"/>
              <a:t> </a:t>
            </a:r>
            <a:r>
              <a:rPr lang="es-ES" sz="2400" dirty="0" err="1"/>
              <a:t>gradually</a:t>
            </a:r>
            <a:r>
              <a:rPr lang="es-ES" sz="2400" dirty="0"/>
              <a:t> </a:t>
            </a:r>
            <a:r>
              <a:rPr lang="es-ES" sz="2400" dirty="0" err="1"/>
              <a:t>from</a:t>
            </a:r>
            <a:r>
              <a:rPr lang="es-ES" sz="2400" dirty="0"/>
              <a:t> red to blue.</a:t>
            </a:r>
          </a:p>
          <a:p>
            <a:r>
              <a:rPr lang="es-ES" sz="2400" dirty="0" err="1"/>
              <a:t>Let</a:t>
            </a:r>
            <a:r>
              <a:rPr lang="es-ES" sz="2400" dirty="0"/>
              <a:t> f be </a:t>
            </a:r>
            <a:r>
              <a:rPr lang="es-ES" sz="2400" dirty="0" err="1"/>
              <a:t>the</a:t>
            </a:r>
            <a:r>
              <a:rPr lang="es-ES" sz="2400" dirty="0"/>
              <a:t> ratio of </a:t>
            </a:r>
            <a:r>
              <a:rPr lang="es-ES" sz="2400" dirty="0" err="1"/>
              <a:t>the</a:t>
            </a:r>
            <a:r>
              <a:rPr lang="es-ES" sz="2400" dirty="0"/>
              <a:t> curve </a:t>
            </a:r>
            <a:r>
              <a:rPr lang="es-ES" sz="2400" dirty="0" err="1"/>
              <a:t>that</a:t>
            </a:r>
            <a:r>
              <a:rPr lang="es-ES" sz="2400" dirty="0"/>
              <a:t> has </a:t>
            </a:r>
            <a:r>
              <a:rPr lang="es-ES" sz="2400" dirty="0" err="1"/>
              <a:t>been</a:t>
            </a:r>
            <a:r>
              <a:rPr lang="es-ES" sz="2400" dirty="0"/>
              <a:t> </a:t>
            </a:r>
            <a:r>
              <a:rPr lang="es-ES" sz="2400" dirty="0" err="1"/>
              <a:t>erased</a:t>
            </a:r>
            <a:r>
              <a:rPr lang="es-ES" sz="2400" dirty="0"/>
              <a:t>. So f </a:t>
            </a:r>
            <a:r>
              <a:rPr lang="es-ES" sz="2400" dirty="0" err="1"/>
              <a:t>changes</a:t>
            </a:r>
            <a:r>
              <a:rPr lang="es-ES" sz="2400" dirty="0"/>
              <a:t> </a:t>
            </a:r>
            <a:r>
              <a:rPr lang="es-ES" sz="2400" dirty="0" err="1"/>
              <a:t>from</a:t>
            </a:r>
            <a:r>
              <a:rPr lang="es-ES" sz="2400" dirty="0"/>
              <a:t> 0 to 1.</a:t>
            </a:r>
          </a:p>
          <a:p>
            <a:r>
              <a:rPr lang="en-US" sz="2400" dirty="0"/>
              <a:t>r = (1-f)*R0 + f*R1;  </a:t>
            </a:r>
            <a:endParaRPr lang="en-US" sz="2400" dirty="0" smtClean="0"/>
          </a:p>
          <a:p>
            <a:r>
              <a:rPr lang="en-US" sz="2400" dirty="0" smtClean="0"/>
              <a:t>g </a:t>
            </a:r>
            <a:r>
              <a:rPr lang="en-US" sz="2400" dirty="0"/>
              <a:t>= (1-f)*G0 + f*G1; </a:t>
            </a:r>
            <a:endParaRPr lang="en-US" sz="2400" dirty="0" smtClean="0"/>
          </a:p>
          <a:p>
            <a:r>
              <a:rPr lang="en-US" sz="2400" dirty="0" smtClean="0"/>
              <a:t>b </a:t>
            </a:r>
            <a:r>
              <a:rPr lang="en-US" sz="2400" dirty="0"/>
              <a:t>= (1-f)*B0 + f*B1;</a:t>
            </a:r>
          </a:p>
          <a:p>
            <a:r>
              <a:rPr lang="en-US" sz="2400" dirty="0"/>
              <a:t>R0=1, G0=0, B0 = </a:t>
            </a:r>
            <a:r>
              <a:rPr lang="en-US" sz="2400" dirty="0" smtClean="0"/>
              <a:t>0; R1=0</a:t>
            </a:r>
            <a:r>
              <a:rPr lang="en-US" sz="2400" dirty="0"/>
              <a:t>, G1=0, B1 = 1</a:t>
            </a:r>
          </a:p>
          <a:p>
            <a:r>
              <a:rPr lang="en-US" sz="2400" dirty="0"/>
              <a:t>In function plot, use option </a:t>
            </a:r>
            <a:r>
              <a:rPr lang="en-US" sz="2400" dirty="0">
                <a:latin typeface="Courier New" panose="02070309020205020404" pitchFamily="49" charset="0"/>
                <a:cs typeface="Courier New" panose="02070309020205020404" pitchFamily="49" charset="0"/>
              </a:rPr>
              <a:t>'color', [ r g b]</a:t>
            </a:r>
          </a:p>
        </p:txBody>
      </p:sp>
      <p:sp>
        <p:nvSpPr>
          <p:cNvPr id="7" name="TextBox 6"/>
          <p:cNvSpPr txBox="1"/>
          <p:nvPr/>
        </p:nvSpPr>
        <p:spPr>
          <a:xfrm>
            <a:off x="8527126" y="1881465"/>
            <a:ext cx="2673617" cy="369332"/>
          </a:xfrm>
          <a:prstGeom prst="rect">
            <a:avLst/>
          </a:prstGeom>
          <a:noFill/>
        </p:spPr>
        <p:txBody>
          <a:bodyPr wrap="none" rtlCol="0">
            <a:spAutoFit/>
          </a:bodyPr>
          <a:lstStyle/>
          <a:p>
            <a:r>
              <a:rPr lang="en-US" b="1" dirty="0" smtClean="0"/>
              <a:t>Play to see the animation.</a:t>
            </a:r>
            <a:endParaRPr lang="en-US" b="1" dirty="0"/>
          </a:p>
        </p:txBody>
      </p:sp>
    </p:spTree>
    <p:extLst>
      <p:ext uri="{BB962C8B-B14F-4D97-AF65-F5344CB8AC3E}">
        <p14:creationId xmlns:p14="http://schemas.microsoft.com/office/powerpoint/2010/main" val="32027055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386378" y="1191315"/>
            <a:ext cx="11565367" cy="5266481"/>
          </a:xfrm>
        </p:spPr>
        <p:txBody>
          <a:bodyPr>
            <a:normAutofit fontScale="92500" lnSpcReduction="10000"/>
          </a:bodyPr>
          <a:lstStyle/>
          <a:p>
            <a:pPr marL="0" indent="0">
              <a:buNone/>
            </a:pPr>
            <a:r>
              <a:rPr lang="en-US" altLang="zh-TW" dirty="0" smtClean="0"/>
              <a:t>This program modifies the intensity of an image with a function.</a:t>
            </a:r>
          </a:p>
          <a:p>
            <a:pPr marL="0" indent="0">
              <a:buNone/>
            </a:pPr>
            <a:endParaRPr lang="en-US" altLang="zh-TW" dirty="0" smtClean="0"/>
          </a:p>
          <a:p>
            <a:pPr marL="0" indent="0">
              <a:buNone/>
            </a:pPr>
            <a:r>
              <a:rPr lang="en-US" altLang="zh-TW" dirty="0" smtClean="0"/>
              <a:t>Load an image. Resize it to [320 320]</a:t>
            </a:r>
          </a:p>
          <a:p>
            <a:pPr marL="0" indent="0">
              <a:buNone/>
            </a:pPr>
            <a:r>
              <a:rPr lang="en-US" altLang="zh-TW" dirty="0" smtClean="0"/>
              <a:t>A mode is switched between 1 and 2.</a:t>
            </a:r>
          </a:p>
          <a:p>
            <a:pPr marL="0" indent="0">
              <a:buNone/>
            </a:pPr>
            <a:r>
              <a:rPr lang="en-US" altLang="zh-TW" dirty="0" smtClean="0"/>
              <a:t>For example, if the mode is 1, its value is 2 next time.</a:t>
            </a:r>
          </a:p>
          <a:p>
            <a:pPr marL="0" indent="0">
              <a:buNone/>
            </a:pPr>
            <a:endParaRPr lang="en-US" altLang="zh-TW" dirty="0" smtClean="0"/>
          </a:p>
          <a:p>
            <a:pPr marL="0" indent="0">
              <a:buNone/>
            </a:pPr>
            <a:r>
              <a:rPr lang="en-US" altLang="zh-TW" b="1" dirty="0" smtClean="0"/>
              <a:t>Mode 1</a:t>
            </a:r>
            <a:r>
              <a:rPr lang="en-US" altLang="zh-TW" dirty="0" smtClean="0"/>
              <a:t>: Apply a function to modify the intensity of the image along the horizontal direction. The resulting image must be similar to the demo figure.</a:t>
            </a:r>
          </a:p>
          <a:p>
            <a:pPr marL="0" indent="0">
              <a:buNone/>
            </a:pPr>
            <a:r>
              <a:rPr lang="en-US" altLang="zh-TW" b="1" dirty="0" smtClean="0"/>
              <a:t>Mode 2</a:t>
            </a:r>
            <a:r>
              <a:rPr lang="en-US" altLang="zh-TW" dirty="0" smtClean="0"/>
              <a:t>: </a:t>
            </a:r>
            <a:r>
              <a:rPr lang="en-US" altLang="zh-TW" dirty="0"/>
              <a:t>Apply a </a:t>
            </a:r>
            <a:r>
              <a:rPr lang="en-US" altLang="zh-TW" dirty="0" smtClean="0"/>
              <a:t>function </a:t>
            </a:r>
            <a:r>
              <a:rPr lang="en-US" altLang="zh-TW" dirty="0"/>
              <a:t>to modify </a:t>
            </a:r>
            <a:r>
              <a:rPr lang="en-US" altLang="zh-TW" dirty="0" smtClean="0"/>
              <a:t>the intensity of the </a:t>
            </a:r>
            <a:r>
              <a:rPr lang="en-US" altLang="zh-TW" dirty="0"/>
              <a:t>image along the </a:t>
            </a:r>
            <a:r>
              <a:rPr lang="en-US" altLang="zh-TW" dirty="0" smtClean="0"/>
              <a:t>vertical </a:t>
            </a:r>
            <a:r>
              <a:rPr lang="en-US" altLang="zh-TW" dirty="0"/>
              <a:t>direction. The resulting image must be similar to the demo figure</a:t>
            </a:r>
            <a:r>
              <a:rPr lang="en-US" altLang="zh-TW" dirty="0" smtClean="0"/>
              <a:t>.</a:t>
            </a:r>
          </a:p>
          <a:p>
            <a:pPr marL="0" indent="0">
              <a:buNone/>
            </a:pPr>
            <a:endParaRPr lang="en-US" altLang="zh-TW" dirty="0" smtClean="0"/>
          </a:p>
          <a:p>
            <a:pPr marL="0" indent="0">
              <a:buNone/>
            </a:pPr>
            <a:r>
              <a:rPr lang="en-US" altLang="zh-TW" dirty="0" smtClean="0"/>
              <a:t>The function is f(x) = |cos(x/w*4*pi)|, where x = [1:w]. w must be chosen properly. </a:t>
            </a:r>
            <a:endParaRPr lang="en-US" altLang="zh-TW" dirty="0"/>
          </a:p>
        </p:txBody>
      </p:sp>
      <p:sp>
        <p:nvSpPr>
          <p:cNvPr id="4" name="Title 1"/>
          <p:cNvSpPr txBox="1">
            <a:spLocks/>
          </p:cNvSpPr>
          <p:nvPr/>
        </p:nvSpPr>
        <p:spPr>
          <a:xfrm>
            <a:off x="3048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Problem 1.2. Option 2: </a:t>
            </a:r>
            <a:r>
              <a:rPr lang="en-US" altLang="zh-TW" dirty="0"/>
              <a:t>Image </a:t>
            </a:r>
            <a:r>
              <a:rPr lang="en-US" altLang="zh-TW" dirty="0" smtClean="0"/>
              <a:t>masks</a:t>
            </a:r>
            <a:endParaRPr lang="en-US" dirty="0"/>
          </a:p>
        </p:txBody>
      </p:sp>
    </p:spTree>
    <p:extLst>
      <p:ext uri="{BB962C8B-B14F-4D97-AF65-F5344CB8AC3E}">
        <p14:creationId xmlns:p14="http://schemas.microsoft.com/office/powerpoint/2010/main" val="10244812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192179" y="1696301"/>
            <a:ext cx="3999822" cy="3539430"/>
          </a:xfrm>
          <a:prstGeom prst="rect">
            <a:avLst/>
          </a:prstGeom>
          <a:noFill/>
        </p:spPr>
        <p:txBody>
          <a:bodyPr wrap="square" rtlCol="0">
            <a:spAutoFit/>
          </a:bodyPr>
          <a:lstStyle/>
          <a:p>
            <a:r>
              <a:rPr lang="en-US" sz="3200" dirty="0" smtClean="0"/>
              <a:t>Mode 1</a:t>
            </a:r>
          </a:p>
          <a:p>
            <a:r>
              <a:rPr lang="en-US" sz="3200" dirty="0" smtClean="0"/>
              <a:t>Horizontal</a:t>
            </a:r>
          </a:p>
          <a:p>
            <a:endParaRPr lang="en-US" sz="3200" dirty="0" smtClean="0"/>
          </a:p>
          <a:p>
            <a:r>
              <a:rPr lang="en-US" sz="3200" dirty="0" smtClean="0"/>
              <a:t>Change the image intensity along the horizontal direction.</a:t>
            </a:r>
          </a:p>
          <a:p>
            <a:endParaRPr lang="en-US" sz="3200" dirty="0"/>
          </a:p>
        </p:txBody>
      </p:sp>
      <p:sp>
        <p:nvSpPr>
          <p:cNvPr id="7" name="Title 1"/>
          <p:cNvSpPr txBox="1">
            <a:spLocks/>
          </p:cNvSpPr>
          <p:nvPr/>
        </p:nvSpPr>
        <p:spPr>
          <a:xfrm>
            <a:off x="3048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Problem 1.2. Option 2: </a:t>
            </a:r>
            <a:r>
              <a:rPr lang="en-US" altLang="zh-TW" dirty="0"/>
              <a:t>Image </a:t>
            </a:r>
            <a:r>
              <a:rPr lang="en-US" altLang="zh-TW" dirty="0" smtClean="0"/>
              <a:t>masks</a:t>
            </a:r>
            <a:endParaRPr lang="en-US" dirty="0"/>
          </a:p>
        </p:txBody>
      </p:sp>
      <p:pic>
        <p:nvPicPr>
          <p:cNvPr id="8" name="Picture 7"/>
          <p:cNvPicPr>
            <a:picLocks noChangeAspect="1"/>
          </p:cNvPicPr>
          <p:nvPr/>
        </p:nvPicPr>
        <p:blipFill rotWithShape="1">
          <a:blip r:embed="rId2"/>
          <a:srcRect l="30416" t="11925" r="30584" b="17852"/>
          <a:stretch/>
        </p:blipFill>
        <p:spPr>
          <a:xfrm>
            <a:off x="885078" y="1026510"/>
            <a:ext cx="4901546" cy="4964386"/>
          </a:xfrm>
          <a:prstGeom prst="rect">
            <a:avLst/>
          </a:prstGeom>
        </p:spPr>
      </p:pic>
      <p:cxnSp>
        <p:nvCxnSpPr>
          <p:cNvPr id="9" name="Straight Arrow Connector 8"/>
          <p:cNvCxnSpPr/>
          <p:nvPr/>
        </p:nvCxnSpPr>
        <p:spPr>
          <a:xfrm flipH="1" flipV="1">
            <a:off x="1555532" y="6054430"/>
            <a:ext cx="2576347" cy="4625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2690648" y="6054430"/>
            <a:ext cx="1441231" cy="4625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3888828" y="6066068"/>
            <a:ext cx="243051" cy="4509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4131880" y="6087246"/>
            <a:ext cx="986658" cy="4297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41" idx="6"/>
          </p:cNvCxnSpPr>
          <p:nvPr/>
        </p:nvCxnSpPr>
        <p:spPr>
          <a:xfrm flipH="1">
            <a:off x="4214648" y="6264530"/>
            <a:ext cx="3977532" cy="2618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8192179" y="5589014"/>
            <a:ext cx="3846741" cy="954107"/>
          </a:xfrm>
          <a:prstGeom prst="rect">
            <a:avLst/>
          </a:prstGeom>
        </p:spPr>
        <p:txBody>
          <a:bodyPr wrap="square">
            <a:spAutoFit/>
          </a:bodyPr>
          <a:lstStyle/>
          <a:p>
            <a:r>
              <a:rPr lang="en-US" sz="2800" dirty="0"/>
              <a:t>There are vertical smooth dark regions.</a:t>
            </a:r>
          </a:p>
        </p:txBody>
      </p:sp>
      <p:sp>
        <p:nvSpPr>
          <p:cNvPr id="41" name="Oval 40"/>
          <p:cNvSpPr/>
          <p:nvPr/>
        </p:nvSpPr>
        <p:spPr>
          <a:xfrm>
            <a:off x="4010353" y="6420638"/>
            <a:ext cx="204295" cy="2113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25892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785101" y="1721701"/>
            <a:ext cx="4165599" cy="5509200"/>
          </a:xfrm>
          <a:prstGeom prst="rect">
            <a:avLst/>
          </a:prstGeom>
          <a:noFill/>
        </p:spPr>
        <p:txBody>
          <a:bodyPr wrap="square" rtlCol="0">
            <a:spAutoFit/>
          </a:bodyPr>
          <a:lstStyle/>
          <a:p>
            <a:r>
              <a:rPr lang="en-US" sz="3200" dirty="0" smtClean="0"/>
              <a:t>Mode 2</a:t>
            </a:r>
          </a:p>
          <a:p>
            <a:r>
              <a:rPr lang="en-US" sz="3200" dirty="0" smtClean="0"/>
              <a:t>Vertical</a:t>
            </a:r>
          </a:p>
          <a:p>
            <a:endParaRPr lang="en-US" sz="3200" dirty="0"/>
          </a:p>
          <a:p>
            <a:r>
              <a:rPr lang="en-US" sz="3200" dirty="0"/>
              <a:t>Change the image intensity along the </a:t>
            </a:r>
            <a:r>
              <a:rPr lang="en-US" sz="3200" dirty="0" smtClean="0"/>
              <a:t>vertical direction.</a:t>
            </a:r>
          </a:p>
          <a:p>
            <a:endParaRPr lang="en-US" sz="3200" dirty="0"/>
          </a:p>
          <a:p>
            <a:r>
              <a:rPr lang="en-US" sz="3200" dirty="0"/>
              <a:t>There are </a:t>
            </a:r>
            <a:r>
              <a:rPr lang="en-US" sz="3200" dirty="0" smtClean="0"/>
              <a:t>horizontal </a:t>
            </a:r>
            <a:r>
              <a:rPr lang="en-US" sz="3200" dirty="0"/>
              <a:t>smooth dark regions.</a:t>
            </a:r>
          </a:p>
          <a:p>
            <a:endParaRPr lang="en-US" sz="3200" dirty="0"/>
          </a:p>
          <a:p>
            <a:endParaRPr lang="en-US" sz="3200" dirty="0"/>
          </a:p>
        </p:txBody>
      </p:sp>
      <p:sp>
        <p:nvSpPr>
          <p:cNvPr id="7" name="Title 1"/>
          <p:cNvSpPr txBox="1">
            <a:spLocks/>
          </p:cNvSpPr>
          <p:nvPr/>
        </p:nvSpPr>
        <p:spPr>
          <a:xfrm>
            <a:off x="3048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Problem 1.2. Option 2: </a:t>
            </a:r>
            <a:r>
              <a:rPr lang="en-US" altLang="zh-TW" dirty="0"/>
              <a:t>Image </a:t>
            </a:r>
            <a:r>
              <a:rPr lang="en-US" altLang="zh-TW" dirty="0" smtClean="0"/>
              <a:t>masks</a:t>
            </a:r>
            <a:endParaRPr lang="en-US" dirty="0"/>
          </a:p>
        </p:txBody>
      </p:sp>
      <p:pic>
        <p:nvPicPr>
          <p:cNvPr id="8" name="Picture 7"/>
          <p:cNvPicPr>
            <a:picLocks noChangeAspect="1"/>
          </p:cNvPicPr>
          <p:nvPr/>
        </p:nvPicPr>
        <p:blipFill rotWithShape="1">
          <a:blip r:embed="rId2"/>
          <a:srcRect l="30584" t="11778" r="30167" b="17704"/>
          <a:stretch/>
        </p:blipFill>
        <p:spPr>
          <a:xfrm>
            <a:off x="655024" y="1258893"/>
            <a:ext cx="5120046" cy="5174399"/>
          </a:xfrm>
          <a:prstGeom prst="rect">
            <a:avLst/>
          </a:prstGeom>
        </p:spPr>
      </p:pic>
      <p:cxnSp>
        <p:nvCxnSpPr>
          <p:cNvPr id="9" name="Straight Arrow Connector 8"/>
          <p:cNvCxnSpPr/>
          <p:nvPr/>
        </p:nvCxnSpPr>
        <p:spPr>
          <a:xfrm flipH="1">
            <a:off x="5775070" y="5612181"/>
            <a:ext cx="2010032" cy="2286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5775070" y="4584700"/>
            <a:ext cx="2010032" cy="10274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5775070" y="3256338"/>
            <a:ext cx="2010031" cy="23027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5775070" y="2131602"/>
            <a:ext cx="2010031" cy="340092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99395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9220" y="1325563"/>
            <a:ext cx="10515600" cy="4351338"/>
          </a:xfrm>
        </p:spPr>
        <p:txBody>
          <a:bodyPr/>
          <a:lstStyle/>
          <a:p>
            <a:pPr marL="0" indent="0">
              <a:buNone/>
            </a:pPr>
            <a:r>
              <a:rPr lang="en-US" dirty="0" smtClean="0"/>
              <a:t>Hint</a:t>
            </a:r>
          </a:p>
          <a:p>
            <a:pPr marL="0" indent="0">
              <a:buNone/>
            </a:pPr>
            <a:endParaRPr lang="en-US" dirty="0" smtClean="0"/>
          </a:p>
          <a:p>
            <a:pPr marL="0" indent="0">
              <a:buNone/>
            </a:pPr>
            <a:r>
              <a:rPr lang="en-US" dirty="0" smtClean="0"/>
              <a:t>Use </a:t>
            </a:r>
            <a:r>
              <a:rPr lang="en-US" dirty="0"/>
              <a:t>[x y] = </a:t>
            </a:r>
            <a:r>
              <a:rPr lang="en-US" dirty="0" err="1"/>
              <a:t>meshgrid</a:t>
            </a:r>
            <a:r>
              <a:rPr lang="en-US" dirty="0"/>
              <a:t>([1:w]);</a:t>
            </a:r>
          </a:p>
          <a:p>
            <a:pPr marL="0" indent="0">
              <a:buNone/>
            </a:pPr>
            <a:endParaRPr lang="en-US" dirty="0"/>
          </a:p>
          <a:p>
            <a:pPr marL="0" indent="0">
              <a:buNone/>
            </a:pPr>
            <a:r>
              <a:rPr lang="en-US" dirty="0"/>
              <a:t>Use x and y to produce a horizontal map or a vertical map</a:t>
            </a:r>
            <a:r>
              <a:rPr lang="en-US" dirty="0" smtClean="0"/>
              <a:t>. Then you need to resize them to fit to the size of the image.</a:t>
            </a:r>
            <a:endParaRPr lang="en-US" dirty="0"/>
          </a:p>
          <a:p>
            <a:pPr marL="0" indent="0">
              <a:buNone/>
            </a:pPr>
            <a:endParaRPr lang="en-US" dirty="0"/>
          </a:p>
          <a:p>
            <a:pPr marL="0" indent="0">
              <a:buNone/>
            </a:pPr>
            <a:r>
              <a:rPr lang="en-US" dirty="0"/>
              <a:t>You can type x or y to see their values and you can observe how </a:t>
            </a:r>
            <a:r>
              <a:rPr lang="en-US" dirty="0" smtClean="0"/>
              <a:t>their values are </a:t>
            </a:r>
            <a:r>
              <a:rPr lang="en-US" dirty="0"/>
              <a:t>organized.</a:t>
            </a:r>
          </a:p>
          <a:p>
            <a:pPr marL="0" indent="0">
              <a:buNone/>
            </a:pPr>
            <a:endParaRPr lang="en-US" dirty="0"/>
          </a:p>
        </p:txBody>
      </p:sp>
      <p:sp>
        <p:nvSpPr>
          <p:cNvPr id="4" name="Title 1"/>
          <p:cNvSpPr txBox="1">
            <a:spLocks/>
          </p:cNvSpPr>
          <p:nvPr/>
        </p:nvSpPr>
        <p:spPr>
          <a:xfrm>
            <a:off x="3048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Problem 1.2. Option 2: </a:t>
            </a:r>
            <a:r>
              <a:rPr lang="en-US" altLang="zh-TW" dirty="0"/>
              <a:t>Image </a:t>
            </a:r>
            <a:r>
              <a:rPr lang="en-US" altLang="zh-TW" dirty="0" smtClean="0"/>
              <a:t>masks</a:t>
            </a:r>
            <a:endParaRPr lang="en-US" dirty="0"/>
          </a:p>
        </p:txBody>
      </p:sp>
    </p:spTree>
    <p:extLst>
      <p:ext uri="{BB962C8B-B14F-4D97-AF65-F5344CB8AC3E}">
        <p14:creationId xmlns:p14="http://schemas.microsoft.com/office/powerpoint/2010/main" val="4058626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demo video and demo programs.</a:t>
            </a:r>
            <a:endParaRPr lang="en-US" dirty="0"/>
          </a:p>
        </p:txBody>
      </p:sp>
      <p:sp>
        <p:nvSpPr>
          <p:cNvPr id="3" name="Content Placeholder 2"/>
          <p:cNvSpPr>
            <a:spLocks noGrp="1"/>
          </p:cNvSpPr>
          <p:nvPr>
            <p:ph idx="1"/>
          </p:nvPr>
        </p:nvSpPr>
        <p:spPr/>
        <p:txBody>
          <a:bodyPr>
            <a:normAutofit/>
          </a:bodyPr>
          <a:lstStyle/>
          <a:p>
            <a:pPr marL="0" indent="0">
              <a:buNone/>
            </a:pPr>
            <a:r>
              <a:rPr lang="en-US" sz="3200" b="1" dirty="0" smtClean="0">
                <a:solidFill>
                  <a:srgbClr val="C00000"/>
                </a:solidFill>
              </a:rPr>
              <a:t>A demo video or a demo program may have bugs. They show or illustrate roughly the results. These results may not be exactly the same as the requirements stated in the instruction. They are for your own reference and you do not need to refer to them. </a:t>
            </a:r>
          </a:p>
          <a:p>
            <a:pPr marL="0" indent="0">
              <a:buNone/>
            </a:pPr>
            <a:endParaRPr lang="en-US" sz="3200" b="1" dirty="0">
              <a:solidFill>
                <a:srgbClr val="C00000"/>
              </a:solidFill>
            </a:endParaRPr>
          </a:p>
          <a:p>
            <a:pPr marL="0" indent="0">
              <a:buNone/>
            </a:pPr>
            <a:r>
              <a:rPr lang="en-US" sz="3200" b="1" dirty="0" smtClean="0">
                <a:solidFill>
                  <a:srgbClr val="C00000"/>
                </a:solidFill>
              </a:rPr>
              <a:t>You must follow the instruction to finish your programs.</a:t>
            </a:r>
            <a:endParaRPr lang="en-US" sz="3200" b="1" dirty="0">
              <a:solidFill>
                <a:srgbClr val="C00000"/>
              </a:solidFill>
            </a:endParaRPr>
          </a:p>
        </p:txBody>
      </p:sp>
      <p:sp>
        <p:nvSpPr>
          <p:cNvPr id="4" name="Slide Number Placeholder 3"/>
          <p:cNvSpPr>
            <a:spLocks noGrp="1"/>
          </p:cNvSpPr>
          <p:nvPr>
            <p:ph type="sldNum" sz="quarter" idx="12"/>
          </p:nvPr>
        </p:nvSpPr>
        <p:spPr/>
        <p:txBody>
          <a:bodyPr/>
          <a:lstStyle/>
          <a:p>
            <a:fld id="{40DE4E08-6C90-446D-89F5-3B3453EADC24}" type="slidenum">
              <a:rPr lang="en-US" smtClean="0"/>
              <a:t>3</a:t>
            </a:fld>
            <a:endParaRPr lang="en-US"/>
          </a:p>
        </p:txBody>
      </p:sp>
    </p:spTree>
    <p:extLst>
      <p:ext uri="{BB962C8B-B14F-4D97-AF65-F5344CB8AC3E}">
        <p14:creationId xmlns:p14="http://schemas.microsoft.com/office/powerpoint/2010/main" val="29775543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105103" y="-118006"/>
            <a:ext cx="12086897" cy="1325563"/>
          </a:xfrm>
        </p:spPr>
        <p:txBody>
          <a:bodyPr/>
          <a:lstStyle/>
          <a:p>
            <a:r>
              <a:rPr lang="en-US" dirty="0"/>
              <a:t>Problem 1.2. Option </a:t>
            </a:r>
            <a:r>
              <a:rPr lang="en-US" dirty="0" smtClean="0"/>
              <a:t>3.</a:t>
            </a:r>
            <a:r>
              <a:rPr lang="en-US" altLang="zh-TW" dirty="0" smtClean="0"/>
              <a:t> Region filling and clearing</a:t>
            </a:r>
            <a:endParaRPr lang="en-US" altLang="en-US" sz="1800" dirty="0">
              <a:latin typeface="Arial" panose="020B0604020202020204" pitchFamily="34" charset="0"/>
              <a:cs typeface="Arial" panose="020B0604020202020204" pitchFamily="34" charset="0"/>
            </a:endParaRPr>
          </a:p>
        </p:txBody>
      </p:sp>
      <p:sp>
        <p:nvSpPr>
          <p:cNvPr id="29699" name="Rectangle 2"/>
          <p:cNvSpPr>
            <a:spLocks noChangeArrowheads="1"/>
          </p:cNvSpPr>
          <p:nvPr/>
        </p:nvSpPr>
        <p:spPr bwMode="auto">
          <a:xfrm>
            <a:off x="461253" y="1006600"/>
            <a:ext cx="6536447"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sz="2400" dirty="0">
                <a:latin typeface="Courier New" panose="02070309020205020404" pitchFamily="49" charset="0"/>
                <a:cs typeface="Courier New" panose="02070309020205020404" pitchFamily="49" charset="0"/>
              </a:rPr>
              <a:t>Let x = 0:0.05:pi*2;</a:t>
            </a:r>
          </a:p>
          <a:p>
            <a:r>
              <a:rPr lang="en-US" altLang="en-US" sz="2400" b="1" dirty="0" smtClean="0">
                <a:latin typeface="Courier New" panose="02070309020205020404" pitchFamily="49" charset="0"/>
                <a:cs typeface="Courier New" panose="02070309020205020404" pitchFamily="49" charset="0"/>
              </a:rPr>
              <a:t>There are two modes</a:t>
            </a:r>
            <a:r>
              <a:rPr lang="en-US" altLang="en-US" sz="2400" dirty="0" smtClean="0">
                <a:latin typeface="Courier New" panose="02070309020205020404" pitchFamily="49" charset="0"/>
                <a:cs typeface="Courier New" panose="02070309020205020404" pitchFamily="49" charset="0"/>
              </a:rPr>
              <a:t>.</a:t>
            </a:r>
          </a:p>
          <a:p>
            <a:r>
              <a:rPr lang="en-US" altLang="en-US" sz="2400" dirty="0" smtClean="0">
                <a:latin typeface="Courier New" panose="02070309020205020404" pitchFamily="49" charset="0"/>
                <a:cs typeface="Courier New" panose="02070309020205020404" pitchFamily="49" charset="0"/>
              </a:rPr>
              <a:t>Mode 0: r </a:t>
            </a:r>
            <a:r>
              <a:rPr lang="en-US" altLang="en-US" sz="2400" dirty="0">
                <a:latin typeface="Courier New" panose="02070309020205020404" pitchFamily="49" charset="0"/>
                <a:cs typeface="Courier New" panose="02070309020205020404" pitchFamily="49" charset="0"/>
              </a:rPr>
              <a:t>= </a:t>
            </a:r>
            <a:r>
              <a:rPr lang="en-US" altLang="en-US" sz="2400" dirty="0" smtClean="0">
                <a:latin typeface="Courier New" panose="02070309020205020404" pitchFamily="49" charset="0"/>
                <a:cs typeface="Courier New" panose="02070309020205020404" pitchFamily="49" charset="0"/>
              </a:rPr>
              <a:t>2 sin( x ) cos( 2x )</a:t>
            </a:r>
            <a:endParaRPr lang="en-US" altLang="en-US" sz="2400" dirty="0">
              <a:latin typeface="Courier New" panose="02070309020205020404" pitchFamily="49" charset="0"/>
              <a:cs typeface="Courier New" panose="02070309020205020404" pitchFamily="49" charset="0"/>
            </a:endParaRPr>
          </a:p>
          <a:p>
            <a:r>
              <a:rPr lang="en-US" altLang="en-US" sz="2400" dirty="0" smtClean="0">
                <a:latin typeface="Courier New" panose="02070309020205020404" pitchFamily="49" charset="0"/>
                <a:cs typeface="Courier New" panose="02070309020205020404" pitchFamily="49" charset="0"/>
              </a:rPr>
              <a:t>Mode 1: </a:t>
            </a:r>
            <a:r>
              <a:rPr lang="en-US" sz="2400" dirty="0" smtClean="0">
                <a:latin typeface="Courier New" panose="02070309020205020404" pitchFamily="49" charset="0"/>
                <a:cs typeface="Courier New" panose="02070309020205020404" pitchFamily="49" charset="0"/>
              </a:rPr>
              <a:t>r </a:t>
            </a:r>
            <a:r>
              <a:rPr lang="en-US" sz="2400" dirty="0">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sin( 4x ) cos( x )/2</a:t>
            </a:r>
            <a:endParaRPr lang="en-US" altLang="en-US" sz="2400" dirty="0">
              <a:latin typeface="Courier New" panose="02070309020205020404" pitchFamily="49" charset="0"/>
              <a:cs typeface="Courier New" panose="02070309020205020404" pitchFamily="49" charset="0"/>
            </a:endParaRPr>
          </a:p>
          <a:p>
            <a:endParaRPr lang="en-US" altLang="en-US" sz="2400" dirty="0" smtClean="0">
              <a:latin typeface="Courier New" panose="02070309020205020404" pitchFamily="49" charset="0"/>
              <a:cs typeface="Courier New" panose="02070309020205020404" pitchFamily="49" charset="0"/>
            </a:endParaRPr>
          </a:p>
          <a:p>
            <a:r>
              <a:rPr lang="en-US" altLang="en-US" sz="2400" dirty="0">
                <a:latin typeface="+mj-lt"/>
                <a:cs typeface="Courier New" panose="02070309020205020404" pitchFamily="49" charset="0"/>
              </a:rPr>
              <a:t>Write a program to trace </a:t>
            </a:r>
            <a:r>
              <a:rPr lang="en-US" altLang="en-US" sz="2400" dirty="0" smtClean="0">
                <a:latin typeface="+mj-lt"/>
                <a:cs typeface="Courier New" panose="02070309020205020404" pitchFamily="49" charset="0"/>
              </a:rPr>
              <a:t>the polar curve under a given mode. The program fills a region bounded by the curve. Then it clears the region. The region color is blue. At the latter stage, the region is cleared. </a:t>
            </a:r>
          </a:p>
          <a:p>
            <a:endParaRPr lang="en-US" altLang="en-US" sz="2400" dirty="0">
              <a:latin typeface="+mj-lt"/>
              <a:cs typeface="Courier New" panose="02070309020205020404" pitchFamily="49" charset="0"/>
            </a:endParaRPr>
          </a:p>
          <a:p>
            <a:r>
              <a:rPr lang="en-US" altLang="en-US" sz="2400" b="1" dirty="0" smtClean="0">
                <a:latin typeface="+mj-lt"/>
                <a:cs typeface="Courier New" panose="02070309020205020404" pitchFamily="49" charset="0"/>
              </a:rPr>
              <a:t>The mode is changed to another mode once the mode is finished</a:t>
            </a:r>
            <a:r>
              <a:rPr lang="en-US" altLang="en-US" sz="2400" dirty="0" smtClean="0">
                <a:latin typeface="+mj-lt"/>
                <a:cs typeface="Courier New" panose="02070309020205020404" pitchFamily="49" charset="0"/>
              </a:rPr>
              <a:t>. For example, if the current mode is 1, it is 0 next time.</a:t>
            </a:r>
          </a:p>
          <a:p>
            <a:r>
              <a:rPr lang="en-US" altLang="en-US" sz="2400" dirty="0" smtClean="0">
                <a:latin typeface="+mj-lt"/>
                <a:cs typeface="Courier New" panose="02070309020205020404" pitchFamily="49" charset="0"/>
              </a:rPr>
              <a:t>Hint. To switch mode: mode = 1 – mode;</a:t>
            </a:r>
          </a:p>
        </p:txBody>
      </p:sp>
      <p:pic>
        <p:nvPicPr>
          <p:cNvPr id="2" name="02_03_RegionFillingClearing_two_mode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32423" t="2083" r="32682" b="41806"/>
          <a:stretch/>
        </p:blipFill>
        <p:spPr>
          <a:xfrm>
            <a:off x="6997700" y="1999183"/>
            <a:ext cx="4796267" cy="4338117"/>
          </a:xfrm>
          <a:prstGeom prst="rect">
            <a:avLst/>
          </a:prstGeom>
        </p:spPr>
      </p:pic>
      <p:sp>
        <p:nvSpPr>
          <p:cNvPr id="3" name="TextBox 2"/>
          <p:cNvSpPr txBox="1"/>
          <p:nvPr/>
        </p:nvSpPr>
        <p:spPr>
          <a:xfrm>
            <a:off x="8314210" y="1504731"/>
            <a:ext cx="2561279" cy="369332"/>
          </a:xfrm>
          <a:prstGeom prst="rect">
            <a:avLst/>
          </a:prstGeom>
          <a:noFill/>
        </p:spPr>
        <p:txBody>
          <a:bodyPr wrap="none" rtlCol="0">
            <a:spAutoFit/>
          </a:bodyPr>
          <a:lstStyle/>
          <a:p>
            <a:r>
              <a:rPr lang="en-US" dirty="0" smtClean="0"/>
              <a:t>Play to see the animation</a:t>
            </a:r>
            <a:endParaRPr lang="en-US" dirty="0"/>
          </a:p>
        </p:txBody>
      </p:sp>
    </p:spTree>
    <p:extLst>
      <p:ext uri="{BB962C8B-B14F-4D97-AF65-F5344CB8AC3E}">
        <p14:creationId xmlns:p14="http://schemas.microsoft.com/office/powerpoint/2010/main" val="34803815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137320"/>
            <a:ext cx="10515600" cy="1325563"/>
          </a:xfrm>
        </p:spPr>
        <p:txBody>
          <a:bodyPr/>
          <a:lstStyle/>
          <a:p>
            <a:r>
              <a:rPr lang="en-US" dirty="0"/>
              <a:t>Problem 1.2. Option </a:t>
            </a:r>
            <a:r>
              <a:rPr lang="en-US" dirty="0" smtClean="0"/>
              <a:t>4. Moving spotlight</a:t>
            </a:r>
            <a:endParaRPr lang="en-US" dirty="0"/>
          </a:p>
        </p:txBody>
      </p:sp>
      <p:sp>
        <p:nvSpPr>
          <p:cNvPr id="3" name="Content Placeholder 2"/>
          <p:cNvSpPr>
            <a:spLocks noGrp="1"/>
          </p:cNvSpPr>
          <p:nvPr>
            <p:ph idx="1"/>
          </p:nvPr>
        </p:nvSpPr>
        <p:spPr>
          <a:xfrm>
            <a:off x="285749" y="1462883"/>
            <a:ext cx="6009947" cy="5158634"/>
          </a:xfrm>
        </p:spPr>
        <p:txBody>
          <a:bodyPr>
            <a:normAutofit/>
          </a:bodyPr>
          <a:lstStyle/>
          <a:p>
            <a:pPr marL="0" indent="0">
              <a:buNone/>
            </a:pPr>
            <a:r>
              <a:rPr lang="en-US" dirty="0" smtClean="0"/>
              <a:t>Load an image. Resize the image to 320x320. Produce an animation similar to the example on the right side.</a:t>
            </a:r>
          </a:p>
          <a:p>
            <a:pPr marL="0" indent="0">
              <a:buNone/>
            </a:pPr>
            <a:endParaRPr lang="en-US" dirty="0"/>
          </a:p>
          <a:p>
            <a:pPr marL="0" indent="0">
              <a:buNone/>
            </a:pPr>
            <a:r>
              <a:rPr lang="en-US" dirty="0" smtClean="0"/>
              <a:t>Move a spotlight with two regions (with different intensities) along the boundary of the image </a:t>
            </a:r>
            <a:r>
              <a:rPr lang="en-US" b="1" dirty="0" smtClean="0"/>
              <a:t>in clockwise direction</a:t>
            </a:r>
            <a:r>
              <a:rPr lang="en-US" dirty="0" smtClean="0"/>
              <a:t>. </a:t>
            </a:r>
          </a:p>
          <a:p>
            <a:pPr marL="0" indent="0">
              <a:buNone/>
            </a:pPr>
            <a:r>
              <a:rPr lang="en-US" dirty="0" smtClean="0"/>
              <a:t>There are two regions affected by the spotlight: center and outer.  The </a:t>
            </a:r>
            <a:r>
              <a:rPr lang="en-US" b="1" dirty="0" smtClean="0"/>
              <a:t>center region becomes brighter</a:t>
            </a:r>
            <a:r>
              <a:rPr lang="en-US" dirty="0" smtClean="0"/>
              <a:t>. In the </a:t>
            </a:r>
            <a:r>
              <a:rPr lang="en-US" b="1" dirty="0" smtClean="0">
                <a:solidFill>
                  <a:schemeClr val="accent5">
                    <a:lumMod val="75000"/>
                  </a:schemeClr>
                </a:solidFill>
              </a:rPr>
              <a:t>outer region</a:t>
            </a:r>
            <a:r>
              <a:rPr lang="en-US" dirty="0" smtClean="0"/>
              <a:t>, the </a:t>
            </a:r>
            <a:r>
              <a:rPr lang="en-US" b="1" dirty="0" smtClean="0">
                <a:solidFill>
                  <a:schemeClr val="accent5">
                    <a:lumMod val="75000"/>
                  </a:schemeClr>
                </a:solidFill>
              </a:rPr>
              <a:t>red and green components become stronger</a:t>
            </a:r>
            <a:r>
              <a:rPr lang="en-US" dirty="0" smtClean="0"/>
              <a:t>.</a:t>
            </a:r>
          </a:p>
          <a:p>
            <a:pPr marL="0" indent="0">
              <a:buNone/>
            </a:pPr>
            <a:endParaRPr lang="en-US" dirty="0"/>
          </a:p>
        </p:txBody>
      </p:sp>
      <p:sp>
        <p:nvSpPr>
          <p:cNvPr id="6" name="TextBox 5"/>
          <p:cNvSpPr txBox="1"/>
          <p:nvPr/>
        </p:nvSpPr>
        <p:spPr>
          <a:xfrm>
            <a:off x="8127733" y="1462883"/>
            <a:ext cx="2673617" cy="369332"/>
          </a:xfrm>
          <a:prstGeom prst="rect">
            <a:avLst/>
          </a:prstGeom>
          <a:noFill/>
        </p:spPr>
        <p:txBody>
          <a:bodyPr wrap="none" rtlCol="0">
            <a:spAutoFit/>
          </a:bodyPr>
          <a:lstStyle/>
          <a:p>
            <a:r>
              <a:rPr lang="en-US" b="1" dirty="0" smtClean="0"/>
              <a:t>Play to see the animation.</a:t>
            </a:r>
            <a:endParaRPr lang="en-US" b="1" dirty="0"/>
          </a:p>
        </p:txBody>
      </p:sp>
      <p:sp>
        <p:nvSpPr>
          <p:cNvPr id="4" name="Slide Number Placeholder 3"/>
          <p:cNvSpPr>
            <a:spLocks noGrp="1"/>
          </p:cNvSpPr>
          <p:nvPr>
            <p:ph type="sldNum" sz="quarter" idx="12"/>
          </p:nvPr>
        </p:nvSpPr>
        <p:spPr/>
        <p:txBody>
          <a:bodyPr/>
          <a:lstStyle/>
          <a:p>
            <a:fld id="{40DE4E08-6C90-446D-89F5-3B3453EADC24}" type="slidenum">
              <a:rPr lang="en-US" smtClean="0"/>
              <a:t>31</a:t>
            </a:fld>
            <a:endParaRPr lang="en-US"/>
          </a:p>
        </p:txBody>
      </p:sp>
      <p:pic>
        <p:nvPicPr>
          <p:cNvPr id="7" name="02_04_MovingSpotligh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35130" t="11831" r="37678" b="42984"/>
          <a:stretch/>
        </p:blipFill>
        <p:spPr>
          <a:xfrm>
            <a:off x="6760413" y="2044262"/>
            <a:ext cx="4897091" cy="4577255"/>
          </a:xfrm>
          <a:prstGeom prst="rect">
            <a:avLst/>
          </a:prstGeom>
        </p:spPr>
      </p:pic>
    </p:spTree>
    <p:extLst>
      <p:ext uri="{BB962C8B-B14F-4D97-AF65-F5344CB8AC3E}">
        <p14:creationId xmlns:p14="http://schemas.microsoft.com/office/powerpoint/2010/main" val="284786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682" y="0"/>
            <a:ext cx="10515600" cy="1325563"/>
          </a:xfrm>
        </p:spPr>
        <p:txBody>
          <a:bodyPr/>
          <a:lstStyle/>
          <a:p>
            <a:r>
              <a:rPr lang="en-US" dirty="0" smtClean="0"/>
              <a:t>(60%) Problem </a:t>
            </a:r>
            <a:r>
              <a:rPr lang="en-US" dirty="0"/>
              <a:t>1.2. </a:t>
            </a:r>
            <a:r>
              <a:rPr lang="en-US" dirty="0" smtClean="0"/>
              <a:t>Marking Scheme</a:t>
            </a:r>
            <a:endParaRPr lang="en-US" dirty="0"/>
          </a:p>
        </p:txBody>
      </p:sp>
      <p:sp>
        <p:nvSpPr>
          <p:cNvPr id="3" name="Content Placeholder 2"/>
          <p:cNvSpPr>
            <a:spLocks noGrp="1"/>
          </p:cNvSpPr>
          <p:nvPr>
            <p:ph idx="1"/>
          </p:nvPr>
        </p:nvSpPr>
        <p:spPr>
          <a:xfrm>
            <a:off x="189186" y="1019175"/>
            <a:ext cx="11771586" cy="5337175"/>
          </a:xfrm>
        </p:spPr>
        <p:txBody>
          <a:bodyPr>
            <a:normAutofit/>
          </a:bodyPr>
          <a:lstStyle/>
          <a:p>
            <a:r>
              <a:rPr lang="en-US" sz="2400" dirty="0"/>
              <a:t>(1%) Press ‘q’ to show student </a:t>
            </a:r>
            <a:r>
              <a:rPr lang="en-US" sz="2400" dirty="0" smtClean="0"/>
              <a:t>ID and name on the console window, </a:t>
            </a:r>
            <a:r>
              <a:rPr lang="en-US" sz="2400" dirty="0"/>
              <a:t>close all figure windows, and then quit the program. </a:t>
            </a:r>
            <a:r>
              <a:rPr lang="en-US" sz="2400" b="1" dirty="0"/>
              <a:t>If you do not implement this item, deduct 20</a:t>
            </a:r>
            <a:r>
              <a:rPr lang="en-US" sz="2400" b="1" dirty="0" smtClean="0"/>
              <a:t>%.</a:t>
            </a:r>
            <a:endParaRPr lang="en-US" sz="2400" dirty="0" smtClean="0"/>
          </a:p>
          <a:p>
            <a:r>
              <a:rPr lang="en-US" sz="2400" dirty="0" smtClean="0"/>
              <a:t>(4%) </a:t>
            </a:r>
            <a:r>
              <a:rPr lang="en-US" sz="2400" dirty="0"/>
              <a:t>Show the main menu</a:t>
            </a:r>
            <a:r>
              <a:rPr lang="en-US" sz="2400" dirty="0" smtClean="0"/>
              <a:t>.</a:t>
            </a:r>
          </a:p>
          <a:p>
            <a:r>
              <a:rPr lang="en-US" sz="2400" dirty="0" smtClean="0"/>
              <a:t>(5+3%) Option 1: the animation is correct (curve is correct; curve color is changing, …).</a:t>
            </a:r>
          </a:p>
          <a:p>
            <a:r>
              <a:rPr lang="en-US" sz="2400" dirty="0" smtClean="0"/>
              <a:t>(5+3%) </a:t>
            </a:r>
            <a:r>
              <a:rPr lang="en-US" sz="2400" dirty="0"/>
              <a:t>Option </a:t>
            </a:r>
            <a:r>
              <a:rPr lang="en-US" sz="2400" dirty="0" smtClean="0"/>
              <a:t>2: the animation is correct (image masks, horizontal and vertical).</a:t>
            </a:r>
          </a:p>
          <a:p>
            <a:r>
              <a:rPr lang="en-US" sz="2400" dirty="0" smtClean="0"/>
              <a:t>(5+3%) Option 3: the animation is correct </a:t>
            </a:r>
            <a:r>
              <a:rPr lang="en-US" sz="2400" dirty="0"/>
              <a:t>(region filling and clearing, …).</a:t>
            </a:r>
            <a:endParaRPr lang="en-US" sz="2400" dirty="0" smtClean="0"/>
          </a:p>
          <a:p>
            <a:r>
              <a:rPr lang="en-US" sz="2400" dirty="0" smtClean="0"/>
              <a:t>(5+3%) </a:t>
            </a:r>
            <a:r>
              <a:rPr lang="en-US" sz="2400" dirty="0"/>
              <a:t>Option </a:t>
            </a:r>
            <a:r>
              <a:rPr lang="en-US" sz="2400" dirty="0" smtClean="0"/>
              <a:t>4: the animation is correct (color (</a:t>
            </a:r>
            <a:r>
              <a:rPr lang="en-US" sz="2400" dirty="0" err="1" smtClean="0"/>
              <a:t>red+green</a:t>
            </a:r>
            <a:r>
              <a:rPr lang="en-US" sz="2400" dirty="0" smtClean="0"/>
              <a:t>=yellow), center, clockwise, …).</a:t>
            </a:r>
          </a:p>
          <a:p>
            <a:r>
              <a:rPr lang="en-US" sz="2400" dirty="0" smtClean="0"/>
              <a:t>(4%) Handle all the key events (‘s’ and ‘m’) correctly in options 1 and 2.</a:t>
            </a:r>
          </a:p>
          <a:p>
            <a:r>
              <a:rPr lang="en-US" sz="2400" dirty="0" smtClean="0"/>
              <a:t>(4%) Handle </a:t>
            </a:r>
            <a:r>
              <a:rPr lang="en-US" sz="2400" dirty="0"/>
              <a:t>all the key events (‘s’ and ‘m’) correctly in options </a:t>
            </a:r>
            <a:r>
              <a:rPr lang="en-US" sz="2400" dirty="0" smtClean="0"/>
              <a:t>3 </a:t>
            </a:r>
            <a:r>
              <a:rPr lang="en-US" sz="2400" dirty="0"/>
              <a:t>and </a:t>
            </a:r>
            <a:r>
              <a:rPr lang="en-US" sz="2400" dirty="0" smtClean="0"/>
              <a:t>4.</a:t>
            </a:r>
          </a:p>
          <a:p>
            <a:r>
              <a:rPr lang="en-US" sz="2400" dirty="0" smtClean="0"/>
              <a:t>(5%) Handle at </a:t>
            </a:r>
            <a:r>
              <a:rPr lang="en-US" sz="2400" dirty="0"/>
              <a:t>the least </a:t>
            </a:r>
            <a:r>
              <a:rPr lang="en-US" sz="2400" dirty="0" smtClean="0"/>
              <a:t>2 options correctly (animation and key events).</a:t>
            </a:r>
          </a:p>
          <a:p>
            <a:r>
              <a:rPr lang="en-US" sz="2400" dirty="0" smtClean="0"/>
              <a:t>(5%) Handle </a:t>
            </a:r>
            <a:r>
              <a:rPr lang="en-US" sz="2400" dirty="0"/>
              <a:t>at least </a:t>
            </a:r>
            <a:r>
              <a:rPr lang="en-US" sz="2400" dirty="0" smtClean="0"/>
              <a:t>3 options </a:t>
            </a:r>
            <a:r>
              <a:rPr lang="en-US" sz="2400" dirty="0"/>
              <a:t>correctly (animation and key events).</a:t>
            </a:r>
          </a:p>
          <a:p>
            <a:r>
              <a:rPr lang="en-US" sz="2400" dirty="0" smtClean="0"/>
              <a:t>(5%) Handle all the four options </a:t>
            </a:r>
            <a:r>
              <a:rPr lang="en-US" sz="2400" dirty="0"/>
              <a:t>correctly (animation and key events).</a:t>
            </a:r>
            <a:endParaRPr lang="en-US" sz="2400" dirty="0" smtClean="0"/>
          </a:p>
          <a:p>
            <a:endParaRPr lang="en-US" sz="2400" dirty="0" smtClean="0"/>
          </a:p>
          <a:p>
            <a:endParaRPr lang="en-US" sz="2400" dirty="0" smtClean="0"/>
          </a:p>
        </p:txBody>
      </p:sp>
      <p:sp>
        <p:nvSpPr>
          <p:cNvPr id="4" name="Slide Number Placeholder 3"/>
          <p:cNvSpPr>
            <a:spLocks noGrp="1"/>
          </p:cNvSpPr>
          <p:nvPr>
            <p:ph type="sldNum" sz="quarter" idx="12"/>
          </p:nvPr>
        </p:nvSpPr>
        <p:spPr/>
        <p:txBody>
          <a:bodyPr/>
          <a:lstStyle/>
          <a:p>
            <a:fld id="{40DE4E08-6C90-446D-89F5-3B3453EADC24}" type="slidenum">
              <a:rPr lang="en-US" smtClean="0"/>
              <a:t>32</a:t>
            </a:fld>
            <a:endParaRPr lang="en-US"/>
          </a:p>
        </p:txBody>
      </p:sp>
    </p:spTree>
    <p:extLst>
      <p:ext uri="{BB962C8B-B14F-4D97-AF65-F5344CB8AC3E}">
        <p14:creationId xmlns:p14="http://schemas.microsoft.com/office/powerpoint/2010/main" val="683821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a:t>
            </a:r>
            <a:endParaRPr lang="en-US" dirty="0"/>
          </a:p>
        </p:txBody>
      </p:sp>
      <p:sp>
        <p:nvSpPr>
          <p:cNvPr id="3" name="Content Placeholder 2"/>
          <p:cNvSpPr>
            <a:spLocks noGrp="1"/>
          </p:cNvSpPr>
          <p:nvPr>
            <p:ph idx="1"/>
          </p:nvPr>
        </p:nvSpPr>
        <p:spPr/>
        <p:txBody>
          <a:bodyPr/>
          <a:lstStyle/>
          <a:p>
            <a:r>
              <a:rPr lang="en-US" dirty="0" smtClean="0"/>
              <a:t>Enjoy MATLAB Programming.</a:t>
            </a:r>
            <a:endParaRPr lang="en-US" dirty="0"/>
          </a:p>
        </p:txBody>
      </p:sp>
      <p:sp>
        <p:nvSpPr>
          <p:cNvPr id="4" name="Slide Number Placeholder 3"/>
          <p:cNvSpPr>
            <a:spLocks noGrp="1"/>
          </p:cNvSpPr>
          <p:nvPr>
            <p:ph type="sldNum" sz="quarter" idx="12"/>
          </p:nvPr>
        </p:nvSpPr>
        <p:spPr/>
        <p:txBody>
          <a:bodyPr/>
          <a:lstStyle/>
          <a:p>
            <a:fld id="{40DE4E08-6C90-446D-89F5-3B3453EADC24}" type="slidenum">
              <a:rPr lang="en-US" smtClean="0"/>
              <a:t>33</a:t>
            </a:fld>
            <a:endParaRPr lang="en-US"/>
          </a:p>
        </p:txBody>
      </p:sp>
    </p:spTree>
    <p:extLst>
      <p:ext uri="{BB962C8B-B14F-4D97-AF65-F5344CB8AC3E}">
        <p14:creationId xmlns:p14="http://schemas.microsoft.com/office/powerpoint/2010/main" val="15119876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a:t>
            </a:r>
            <a:r>
              <a:rPr lang="en-US" smtClean="0"/>
              <a:t>template programs </a:t>
            </a:r>
            <a:r>
              <a:rPr lang="en-US" dirty="0" smtClean="0"/>
              <a:t>in the package</a:t>
            </a:r>
            <a:endParaRPr lang="en-US" dirty="0"/>
          </a:p>
        </p:txBody>
      </p:sp>
      <p:sp>
        <p:nvSpPr>
          <p:cNvPr id="3" name="Content Placeholder 2"/>
          <p:cNvSpPr>
            <a:spLocks noGrp="1"/>
          </p:cNvSpPr>
          <p:nvPr>
            <p:ph idx="1"/>
          </p:nvPr>
        </p:nvSpPr>
        <p:spPr/>
        <p:txBody>
          <a:bodyPr/>
          <a:lstStyle/>
          <a:p>
            <a:r>
              <a:rPr lang="en-US" dirty="0" smtClean="0"/>
              <a:t>If there are template program(s) in the package, you can use them.</a:t>
            </a:r>
          </a:p>
          <a:p>
            <a:r>
              <a:rPr lang="en-US" dirty="0" smtClean="0"/>
              <a:t>You do not need to use the template program(s).</a:t>
            </a:r>
          </a:p>
          <a:p>
            <a:endParaRPr lang="en-US" dirty="0"/>
          </a:p>
          <a:p>
            <a:r>
              <a:rPr lang="en-US" dirty="0" smtClean="0"/>
              <a:t>You are encouraged to write extra functions in new files.</a:t>
            </a:r>
          </a:p>
          <a:p>
            <a:endParaRPr lang="en-US" dirty="0"/>
          </a:p>
          <a:p>
            <a:r>
              <a:rPr lang="en-US" dirty="0" smtClean="0"/>
              <a:t>Make sure that you MUST store all the files in the same folder.</a:t>
            </a:r>
          </a:p>
          <a:p>
            <a:endParaRPr lang="en-US" dirty="0"/>
          </a:p>
        </p:txBody>
      </p:sp>
      <p:sp>
        <p:nvSpPr>
          <p:cNvPr id="4" name="Slide Number Placeholder 3"/>
          <p:cNvSpPr>
            <a:spLocks noGrp="1"/>
          </p:cNvSpPr>
          <p:nvPr>
            <p:ph type="sldNum" sz="quarter" idx="12"/>
          </p:nvPr>
        </p:nvSpPr>
        <p:spPr/>
        <p:txBody>
          <a:bodyPr/>
          <a:lstStyle/>
          <a:p>
            <a:fld id="{40DE4E08-6C90-446D-89F5-3B3453EADC24}" type="slidenum">
              <a:rPr lang="en-US" smtClean="0"/>
              <a:t>4</a:t>
            </a:fld>
            <a:endParaRPr lang="en-US"/>
          </a:p>
        </p:txBody>
      </p:sp>
    </p:spTree>
    <p:extLst>
      <p:ext uri="{BB962C8B-B14F-4D97-AF65-F5344CB8AC3E}">
        <p14:creationId xmlns:p14="http://schemas.microsoft.com/office/powerpoint/2010/main" val="3540070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file name format</a:t>
            </a:r>
            <a:endParaRPr lang="en-US" dirty="0"/>
          </a:p>
        </p:txBody>
      </p:sp>
      <p:sp>
        <p:nvSpPr>
          <p:cNvPr id="3" name="Content Placeholder 2"/>
          <p:cNvSpPr>
            <a:spLocks noGrp="1"/>
          </p:cNvSpPr>
          <p:nvPr>
            <p:ph idx="1"/>
          </p:nvPr>
        </p:nvSpPr>
        <p:spPr>
          <a:xfrm>
            <a:off x="838200" y="1825624"/>
            <a:ext cx="10515600" cy="4818243"/>
          </a:xfrm>
        </p:spPr>
        <p:txBody>
          <a:bodyPr>
            <a:normAutofit fontScale="85000" lnSpcReduction="10000"/>
          </a:bodyPr>
          <a:lstStyle/>
          <a:p>
            <a:pPr marL="0" indent="0">
              <a:buNone/>
            </a:pPr>
            <a:r>
              <a:rPr lang="en-US" dirty="0" smtClean="0"/>
              <a:t>Write all your programs in a folder. The folder name is mat_exam_01_student_ID. For example, if your ID is 12345678, the folder name </a:t>
            </a:r>
            <a:r>
              <a:rPr lang="en-US" smtClean="0"/>
              <a:t>is mat_exam_01_12345678</a:t>
            </a:r>
            <a:r>
              <a:rPr lang="en-US" dirty="0" smtClean="0"/>
              <a:t>.</a:t>
            </a:r>
          </a:p>
          <a:p>
            <a:pPr marL="0" indent="0">
              <a:buNone/>
            </a:pPr>
            <a:endParaRPr lang="en-US" dirty="0" smtClean="0"/>
          </a:p>
          <a:p>
            <a:pPr marL="0" indent="0">
              <a:buNone/>
            </a:pPr>
            <a:r>
              <a:rPr lang="en-US" dirty="0" smtClean="0"/>
              <a:t>Zip the folder and upload it.</a:t>
            </a:r>
          </a:p>
          <a:p>
            <a:pPr marL="0" indent="0">
              <a:buNone/>
            </a:pPr>
            <a:endParaRPr lang="en-US" dirty="0" smtClean="0"/>
          </a:p>
          <a:p>
            <a:pPr marL="0" indent="0">
              <a:buNone/>
            </a:pPr>
            <a:r>
              <a:rPr lang="en-US" dirty="0" smtClean="0"/>
              <a:t>Write </a:t>
            </a:r>
            <a:r>
              <a:rPr lang="en-US" b="1" dirty="0"/>
              <a:t>a</a:t>
            </a:r>
            <a:r>
              <a:rPr lang="en-US" b="1" dirty="0" smtClean="0"/>
              <a:t> program for each problem </a:t>
            </a:r>
            <a:r>
              <a:rPr lang="en-US" dirty="0" smtClean="0"/>
              <a:t>in </a:t>
            </a:r>
            <a:r>
              <a:rPr lang="en-US" b="1" dirty="0" smtClean="0"/>
              <a:t>one</a:t>
            </a:r>
            <a:r>
              <a:rPr lang="en-US" dirty="0" smtClean="0"/>
              <a:t> </a:t>
            </a:r>
            <a:r>
              <a:rPr lang="en-US" b="1" dirty="0" smtClean="0"/>
              <a:t>file</a:t>
            </a:r>
            <a:r>
              <a:rPr lang="en-US" dirty="0" smtClean="0"/>
              <a:t>.</a:t>
            </a:r>
          </a:p>
          <a:p>
            <a:pPr marL="0" indent="0">
              <a:buNone/>
            </a:pPr>
            <a:r>
              <a:rPr lang="en-US" dirty="0" smtClean="0"/>
              <a:t>The file name is ex01_X_yourStudentID.m, where</a:t>
            </a:r>
            <a:r>
              <a:rPr lang="zh-TW" altLang="en-US" dirty="0" smtClean="0"/>
              <a:t> </a:t>
            </a:r>
            <a:r>
              <a:rPr lang="en-US" altLang="zh-TW" dirty="0" smtClean="0"/>
              <a:t>X</a:t>
            </a:r>
            <a:r>
              <a:rPr lang="zh-TW" altLang="en-US" dirty="0" smtClean="0"/>
              <a:t> </a:t>
            </a:r>
            <a:r>
              <a:rPr lang="en-US" altLang="zh-TW" dirty="0" smtClean="0"/>
              <a:t>is the problem number.</a:t>
            </a:r>
            <a:endParaRPr lang="en-US" dirty="0" smtClean="0"/>
          </a:p>
          <a:p>
            <a:pPr marL="0" indent="0">
              <a:buNone/>
            </a:pPr>
            <a:r>
              <a:rPr lang="en-US" dirty="0" smtClean="0"/>
              <a:t>For example, if your student ID is 12345678 and the problem number is 3, then the file name must be </a:t>
            </a:r>
            <a:r>
              <a:rPr lang="en-US" b="1" dirty="0" smtClean="0">
                <a:solidFill>
                  <a:srgbClr val="0000FF"/>
                </a:solidFill>
              </a:rPr>
              <a:t>ex01_3_12345678.m</a:t>
            </a:r>
            <a:r>
              <a:rPr lang="en-US" dirty="0" smtClean="0"/>
              <a:t>.</a:t>
            </a:r>
          </a:p>
          <a:p>
            <a:pPr marL="0" indent="0">
              <a:buNone/>
            </a:pPr>
            <a:endParaRPr lang="en-US" dirty="0" smtClean="0"/>
          </a:p>
          <a:p>
            <a:pPr marL="0" indent="0">
              <a:buNone/>
            </a:pPr>
            <a:r>
              <a:rPr lang="en-US" altLang="zh-TW" dirty="0" smtClean="0"/>
              <a:t>You must not </a:t>
            </a:r>
            <a:r>
              <a:rPr lang="en-US" altLang="zh-TW" dirty="0"/>
              <a:t>output all </a:t>
            </a:r>
            <a:r>
              <a:rPr lang="en-US" altLang="zh-TW" dirty="0" smtClean="0"/>
              <a:t>the intermediate </a:t>
            </a:r>
            <a:r>
              <a:rPr lang="en-US" altLang="zh-TW" dirty="0"/>
              <a:t>results</a:t>
            </a:r>
            <a:r>
              <a:rPr lang="en-US" altLang="zh-TW" dirty="0" smtClean="0"/>
              <a:t>.</a:t>
            </a:r>
            <a:endParaRPr lang="en-US" dirty="0" smtClean="0"/>
          </a:p>
          <a:p>
            <a:pPr marL="0" indent="0">
              <a:buNone/>
            </a:pPr>
            <a:r>
              <a:rPr lang="en-US" dirty="0" smtClean="0"/>
              <a:t>Output the results that are required only.</a:t>
            </a:r>
          </a:p>
        </p:txBody>
      </p:sp>
      <p:sp>
        <p:nvSpPr>
          <p:cNvPr id="4" name="Slide Number Placeholder 3"/>
          <p:cNvSpPr>
            <a:spLocks noGrp="1"/>
          </p:cNvSpPr>
          <p:nvPr>
            <p:ph type="sldNum" sz="quarter" idx="12"/>
          </p:nvPr>
        </p:nvSpPr>
        <p:spPr/>
        <p:txBody>
          <a:bodyPr/>
          <a:lstStyle/>
          <a:p>
            <a:fld id="{40DE4E08-6C90-446D-89F5-3B3453EADC24}" type="slidenum">
              <a:rPr lang="en-US" smtClean="0"/>
              <a:t>5</a:t>
            </a:fld>
            <a:endParaRPr lang="en-US"/>
          </a:p>
        </p:txBody>
      </p:sp>
    </p:spTree>
    <p:extLst>
      <p:ext uri="{BB962C8B-B14F-4D97-AF65-F5344CB8AC3E}">
        <p14:creationId xmlns:p14="http://schemas.microsoft.com/office/powerpoint/2010/main" val="1563582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content header</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sz="3100" b="1" dirty="0" smtClean="0"/>
              <a:t>At the top of the file, write down your name, ID, email address, department, and date. If you do not do so, you receive a score of zero in the corresponding problem.</a:t>
            </a:r>
            <a:endParaRPr lang="en-US" sz="3100" b="1" dirty="0"/>
          </a:p>
          <a:p>
            <a:pPr marL="0" indent="0">
              <a:buNone/>
            </a:pPr>
            <a:r>
              <a:rPr lang="en-US" dirty="0" smtClean="0"/>
              <a:t>%%%%%%%%%%%%%%%%%%%%%%%%%%%</a:t>
            </a:r>
          </a:p>
          <a:p>
            <a:pPr marL="0" indent="0">
              <a:buNone/>
            </a:pPr>
            <a:r>
              <a:rPr lang="en-US" dirty="0" smtClean="0"/>
              <a:t>% </a:t>
            </a:r>
            <a:r>
              <a:rPr lang="en-US" smtClean="0"/>
              <a:t>Final Exam </a:t>
            </a:r>
            <a:r>
              <a:rPr lang="en-US" dirty="0" smtClean="0"/>
              <a:t>Number: …</a:t>
            </a:r>
          </a:p>
          <a:p>
            <a:pPr marL="0" indent="0">
              <a:buNone/>
            </a:pPr>
            <a:r>
              <a:rPr lang="en-US" dirty="0" smtClean="0"/>
              <a:t>% Problem number: …</a:t>
            </a:r>
          </a:p>
          <a:p>
            <a:pPr marL="0" indent="0">
              <a:buNone/>
            </a:pPr>
            <a:r>
              <a:rPr lang="en-US" dirty="0" smtClean="0"/>
              <a:t>% Student Name:  …</a:t>
            </a:r>
          </a:p>
          <a:p>
            <a:pPr marL="0" indent="0">
              <a:buNone/>
            </a:pPr>
            <a:r>
              <a:rPr lang="en-US" dirty="0" smtClean="0"/>
              <a:t>% Student ID: …</a:t>
            </a:r>
          </a:p>
          <a:p>
            <a:pPr marL="0" indent="0">
              <a:buNone/>
            </a:pPr>
            <a:r>
              <a:rPr lang="en-US" dirty="0" smtClean="0"/>
              <a:t>% Email address: …</a:t>
            </a:r>
          </a:p>
          <a:p>
            <a:pPr marL="0" indent="0">
              <a:buNone/>
            </a:pPr>
            <a:r>
              <a:rPr lang="en-US" dirty="0" smtClean="0"/>
              <a:t>% Department:</a:t>
            </a:r>
          </a:p>
          <a:p>
            <a:pPr marL="0" indent="0">
              <a:buNone/>
            </a:pPr>
            <a:r>
              <a:rPr lang="en-US" dirty="0" smtClean="0"/>
              <a:t>% Date: ….</a:t>
            </a:r>
          </a:p>
          <a:p>
            <a:pPr marL="0" indent="0">
              <a:buNone/>
            </a:pPr>
            <a:r>
              <a:rPr lang="en-US" dirty="0" smtClean="0"/>
              <a:t>%%%%%%%%%%%%%%%%%%%%%%%%%%%%</a:t>
            </a:r>
            <a:endParaRPr lang="en-US" dirty="0"/>
          </a:p>
        </p:txBody>
      </p:sp>
      <p:sp>
        <p:nvSpPr>
          <p:cNvPr id="4" name="Slide Number Placeholder 3"/>
          <p:cNvSpPr>
            <a:spLocks noGrp="1"/>
          </p:cNvSpPr>
          <p:nvPr>
            <p:ph type="sldNum" sz="quarter" idx="12"/>
          </p:nvPr>
        </p:nvSpPr>
        <p:spPr/>
        <p:txBody>
          <a:bodyPr/>
          <a:lstStyle/>
          <a:p>
            <a:fld id="{40DE4E08-6C90-446D-89F5-3B3453EADC24}" type="slidenum">
              <a:rPr lang="en-US" smtClean="0"/>
              <a:t>6</a:t>
            </a:fld>
            <a:endParaRPr lang="en-US"/>
          </a:p>
        </p:txBody>
      </p:sp>
    </p:spTree>
    <p:extLst>
      <p:ext uri="{BB962C8B-B14F-4D97-AF65-F5344CB8AC3E}">
        <p14:creationId xmlns:p14="http://schemas.microsoft.com/office/powerpoint/2010/main" val="22875855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883" y="0"/>
            <a:ext cx="10515600" cy="1325563"/>
          </a:xfrm>
        </p:spPr>
        <p:txBody>
          <a:bodyPr/>
          <a:lstStyle/>
          <a:p>
            <a:r>
              <a:rPr lang="en-US" altLang="zh-TW" dirty="0"/>
              <a:t>File content</a:t>
            </a:r>
            <a:endParaRPr lang="en-US" dirty="0"/>
          </a:p>
        </p:txBody>
      </p:sp>
      <p:sp>
        <p:nvSpPr>
          <p:cNvPr id="3" name="Content Placeholder 2"/>
          <p:cNvSpPr>
            <a:spLocks noGrp="1"/>
          </p:cNvSpPr>
          <p:nvPr>
            <p:ph idx="1"/>
          </p:nvPr>
        </p:nvSpPr>
        <p:spPr>
          <a:xfrm>
            <a:off x="601883" y="1825625"/>
            <a:ext cx="11030673" cy="4351338"/>
          </a:xfrm>
        </p:spPr>
        <p:txBody>
          <a:bodyPr/>
          <a:lstStyle/>
          <a:p>
            <a:pPr marL="0" indent="0">
              <a:buNone/>
            </a:pPr>
            <a:r>
              <a:rPr lang="en-US" dirty="0" smtClean="0"/>
              <a:t>For each problem, display the </a:t>
            </a:r>
            <a:r>
              <a:rPr lang="en-US" altLang="zh-TW" dirty="0"/>
              <a:t>problem </a:t>
            </a:r>
            <a:r>
              <a:rPr lang="en-US" dirty="0" smtClean="0"/>
              <a:t>number before showing the results.</a:t>
            </a:r>
          </a:p>
          <a:p>
            <a:pPr marL="0" indent="0">
              <a:buNone/>
            </a:pPr>
            <a:endParaRPr lang="en-US" dirty="0" smtClean="0"/>
          </a:p>
          <a:p>
            <a:pPr marL="0" indent="0">
              <a:buNone/>
            </a:pPr>
            <a:r>
              <a:rPr lang="en-US" dirty="0"/>
              <a:t>close all; clear; </a:t>
            </a:r>
            <a:r>
              <a:rPr lang="en-US" dirty="0" err="1"/>
              <a:t>clc</a:t>
            </a:r>
            <a:r>
              <a:rPr lang="en-US" dirty="0"/>
              <a:t>;		% close all windows</a:t>
            </a:r>
          </a:p>
          <a:p>
            <a:pPr marL="0" indent="0">
              <a:buNone/>
            </a:pPr>
            <a:r>
              <a:rPr lang="en-US" dirty="0"/>
              <a:t>                            </a:t>
            </a:r>
            <a:r>
              <a:rPr lang="en-US" dirty="0" smtClean="0"/>
              <a:t>		% </a:t>
            </a:r>
            <a:r>
              <a:rPr lang="en-US" dirty="0"/>
              <a:t>clear variables, and clear screen</a:t>
            </a:r>
          </a:p>
          <a:p>
            <a:pPr marL="0" indent="0">
              <a:buNone/>
            </a:pPr>
            <a:endParaRPr lang="en-US" dirty="0"/>
          </a:p>
          <a:p>
            <a:pPr marL="0" indent="0">
              <a:buNone/>
            </a:pPr>
            <a:r>
              <a:rPr lang="en-US" dirty="0" err="1" smtClean="0"/>
              <a:t>disp</a:t>
            </a:r>
            <a:r>
              <a:rPr lang="en-US" dirty="0" smtClean="0"/>
              <a:t>(‘Final Exam </a:t>
            </a:r>
            <a:r>
              <a:rPr lang="en-US" dirty="0"/>
              <a:t>Problem </a:t>
            </a:r>
            <a:r>
              <a:rPr lang="en-US" dirty="0" smtClean="0"/>
              <a:t>1.1</a:t>
            </a:r>
            <a:r>
              <a:rPr lang="en-US" dirty="0"/>
              <a:t>') 	% show </a:t>
            </a:r>
            <a:r>
              <a:rPr lang="en-US" dirty="0" smtClean="0"/>
              <a:t>Final Exam </a:t>
            </a:r>
            <a:r>
              <a:rPr lang="en-US" dirty="0"/>
              <a:t>Problem </a:t>
            </a:r>
            <a:r>
              <a:rPr lang="en-US" dirty="0" smtClean="0"/>
              <a:t>1.1</a:t>
            </a:r>
            <a:endParaRPr lang="en-US" dirty="0"/>
          </a:p>
        </p:txBody>
      </p:sp>
      <p:sp>
        <p:nvSpPr>
          <p:cNvPr id="4" name="Slide Number Placeholder 3"/>
          <p:cNvSpPr>
            <a:spLocks noGrp="1"/>
          </p:cNvSpPr>
          <p:nvPr>
            <p:ph type="sldNum" sz="quarter" idx="12"/>
          </p:nvPr>
        </p:nvSpPr>
        <p:spPr/>
        <p:txBody>
          <a:bodyPr/>
          <a:lstStyle/>
          <a:p>
            <a:fld id="{40DE4E08-6C90-446D-89F5-3B3453EADC24}" type="slidenum">
              <a:rPr lang="en-US" smtClean="0"/>
              <a:t>7</a:t>
            </a:fld>
            <a:endParaRPr lang="en-US"/>
          </a:p>
        </p:txBody>
      </p:sp>
    </p:spTree>
    <p:extLst>
      <p:ext uri="{BB962C8B-B14F-4D97-AF65-F5344CB8AC3E}">
        <p14:creationId xmlns:p14="http://schemas.microsoft.com/office/powerpoint/2010/main" val="23865142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76154" y="0"/>
            <a:ext cx="11989418" cy="1325563"/>
          </a:xfrm>
        </p:spPr>
        <p:txBody>
          <a:bodyPr>
            <a:normAutofit/>
          </a:bodyPr>
          <a:lstStyle/>
          <a:p>
            <a:r>
              <a:rPr lang="en-US" altLang="zh-TW" sz="2800" b="1" dirty="0" smtClean="0"/>
              <a:t>(40%) </a:t>
            </a:r>
            <a:r>
              <a:rPr lang="en-US" sz="2800" b="1" dirty="0" smtClean="0"/>
              <a:t>Problem 1.1. A simple interactive application</a:t>
            </a:r>
            <a:endParaRPr lang="zh-TW" altLang="en-US" sz="2800" b="1" dirty="0"/>
          </a:p>
        </p:txBody>
      </p:sp>
      <p:sp>
        <p:nvSpPr>
          <p:cNvPr id="3" name="內容版面配置區 2"/>
          <p:cNvSpPr>
            <a:spLocks noGrp="1"/>
          </p:cNvSpPr>
          <p:nvPr>
            <p:ph idx="1"/>
          </p:nvPr>
        </p:nvSpPr>
        <p:spPr>
          <a:xfrm>
            <a:off x="202582" y="1030514"/>
            <a:ext cx="11747680" cy="5690961"/>
          </a:xfrm>
        </p:spPr>
        <p:txBody>
          <a:bodyPr>
            <a:normAutofit fontScale="92500" lnSpcReduction="20000"/>
          </a:bodyPr>
          <a:lstStyle/>
          <a:p>
            <a:pPr marL="0" indent="0">
              <a:buNone/>
            </a:pPr>
            <a:r>
              <a:rPr lang="en-US" altLang="zh-TW" sz="3200" dirty="0"/>
              <a:t>Plot </a:t>
            </a:r>
            <a:r>
              <a:rPr lang="en-US" altLang="zh-TW" sz="3200" dirty="0">
                <a:cs typeface="Arial" panose="020B0604020202020204" pitchFamily="34" charset="0"/>
              </a:rPr>
              <a:t>y(x) = </a:t>
            </a:r>
            <a:r>
              <a:rPr lang="en-US" altLang="zh-TW" sz="3900" dirty="0" smtClean="0">
                <a:cs typeface="Arial" panose="020B0604020202020204" pitchFamily="34" charset="0"/>
              </a:rPr>
              <a:t>[ </a:t>
            </a:r>
            <a:r>
              <a:rPr lang="en-US" altLang="zh-TW" sz="3200" dirty="0" smtClean="0">
                <a:cs typeface="Arial" panose="020B0604020202020204" pitchFamily="34" charset="0"/>
              </a:rPr>
              <a:t>sin(x) * z1(x) * sin(z2(x)+0.05)</a:t>
            </a:r>
            <a:r>
              <a:rPr lang="en-US" altLang="zh-TW" sz="3900" dirty="0" smtClean="0">
                <a:cs typeface="Arial" panose="020B0604020202020204" pitchFamily="34" charset="0"/>
              </a:rPr>
              <a:t> </a:t>
            </a:r>
            <a:r>
              <a:rPr lang="en-US" altLang="zh-TW" sz="3900" dirty="0">
                <a:cs typeface="Arial" panose="020B0604020202020204" pitchFamily="34" charset="0"/>
              </a:rPr>
              <a:t>] /</a:t>
            </a:r>
            <a:r>
              <a:rPr lang="en-US" altLang="zh-TW" sz="3200" dirty="0">
                <a:cs typeface="Arial" panose="020B0604020202020204" pitchFamily="34" charset="0"/>
              </a:rPr>
              <a:t> z2(x)</a:t>
            </a:r>
          </a:p>
          <a:p>
            <a:pPr marL="0" indent="0">
              <a:buNone/>
            </a:pPr>
            <a:r>
              <a:rPr lang="en-US" altLang="zh-TW" sz="3200" dirty="0">
                <a:cs typeface="Arial" panose="020B0604020202020204" pitchFamily="34" charset="0"/>
              </a:rPr>
              <a:t>z1(x) = </a:t>
            </a:r>
            <a:r>
              <a:rPr lang="en-US" altLang="zh-TW" sz="3200" dirty="0" smtClean="0">
                <a:cs typeface="Arial" panose="020B0604020202020204" pitchFamily="34" charset="0"/>
              </a:rPr>
              <a:t>e</a:t>
            </a:r>
            <a:r>
              <a:rPr lang="en-US" altLang="zh-TW" sz="3200" baseline="30000" dirty="0" smtClean="0">
                <a:cs typeface="Arial" panose="020B0604020202020204" pitchFamily="34" charset="0"/>
              </a:rPr>
              <a:t>- w * cos (x/4)</a:t>
            </a:r>
            <a:r>
              <a:rPr lang="en-US" altLang="zh-TW" sz="3200" dirty="0" smtClean="0">
                <a:cs typeface="Arial" panose="020B0604020202020204" pitchFamily="34" charset="0"/>
              </a:rPr>
              <a:t> </a:t>
            </a:r>
            <a:r>
              <a:rPr lang="en-US" altLang="zh-TW" sz="3200" dirty="0">
                <a:cs typeface="Arial" panose="020B0604020202020204" pitchFamily="34" charset="0"/>
              </a:rPr>
              <a:t>+  </a:t>
            </a:r>
            <a:r>
              <a:rPr lang="en-US" altLang="zh-TW" sz="3200" dirty="0" smtClean="0">
                <a:cs typeface="Arial" panose="020B0604020202020204" pitchFamily="34" charset="0"/>
              </a:rPr>
              <a:t>u * (1+w*w) * cos(x)</a:t>
            </a:r>
            <a:endParaRPr lang="en-US" altLang="zh-TW" sz="3200" dirty="0">
              <a:cs typeface="Arial" panose="020B0604020202020204" pitchFamily="34" charset="0"/>
            </a:endParaRPr>
          </a:p>
          <a:p>
            <a:pPr marL="0" indent="0">
              <a:buNone/>
            </a:pPr>
            <a:r>
              <a:rPr lang="en-US" altLang="zh-TW" sz="3200" dirty="0">
                <a:cs typeface="Arial" panose="020B0604020202020204" pitchFamily="34" charset="0"/>
              </a:rPr>
              <a:t>z2(x) =(</a:t>
            </a:r>
            <a:r>
              <a:rPr lang="en-US" altLang="zh-TW" sz="3200" dirty="0" smtClean="0">
                <a:cs typeface="Arial" panose="020B0604020202020204" pitchFamily="34" charset="0"/>
              </a:rPr>
              <a:t>x – w) * (x-w*w) * </a:t>
            </a:r>
            <a:r>
              <a:rPr lang="en-US" altLang="zh-TW" sz="3900" dirty="0" smtClean="0">
                <a:cs typeface="Arial" panose="020B0604020202020204" pitchFamily="34" charset="0"/>
              </a:rPr>
              <a:t>(</a:t>
            </a:r>
            <a:r>
              <a:rPr lang="en-US" altLang="zh-TW" sz="3200" dirty="0" smtClean="0">
                <a:cs typeface="Arial" panose="020B0604020202020204" pitchFamily="34" charset="0"/>
              </a:rPr>
              <a:t>cos(x/4)*sin(x/4)+1</a:t>
            </a:r>
            <a:r>
              <a:rPr lang="en-US" altLang="zh-TW" sz="3900" dirty="0" smtClean="0">
                <a:cs typeface="Arial" panose="020B0604020202020204" pitchFamily="34" charset="0"/>
              </a:rPr>
              <a:t>)</a:t>
            </a:r>
            <a:endParaRPr lang="en-US" altLang="zh-TW" sz="3200" dirty="0">
              <a:cs typeface="Arial" panose="020B0604020202020204" pitchFamily="34" charset="0"/>
            </a:endParaRPr>
          </a:p>
          <a:p>
            <a:pPr marL="0" indent="0">
              <a:buNone/>
            </a:pPr>
            <a:endParaRPr lang="en-US" altLang="zh-TW" dirty="0"/>
          </a:p>
          <a:p>
            <a:pPr marL="0" indent="0">
              <a:buNone/>
            </a:pPr>
            <a:r>
              <a:rPr lang="en-US" altLang="zh-TW" dirty="0"/>
              <a:t>The curve of y is divided into </a:t>
            </a:r>
            <a:r>
              <a:rPr lang="en-US" altLang="zh-TW" dirty="0" smtClean="0"/>
              <a:t>two or three segments </a:t>
            </a:r>
            <a:r>
              <a:rPr lang="en-US" altLang="zh-TW" dirty="0"/>
              <a:t>due to </a:t>
            </a:r>
            <a:r>
              <a:rPr lang="en-US" altLang="zh-TW" dirty="0" smtClean="0"/>
              <a:t>one or two </a:t>
            </a:r>
            <a:r>
              <a:rPr lang="en-US" altLang="zh-TW" dirty="0"/>
              <a:t>singular </a:t>
            </a:r>
            <a:r>
              <a:rPr lang="en-US" altLang="zh-TW" dirty="0" smtClean="0"/>
              <a:t>points. </a:t>
            </a:r>
            <a:r>
              <a:rPr lang="en-US" altLang="zh-TW" dirty="0"/>
              <a:t>When w = w*w (i.e., w = 0 or w = 1</a:t>
            </a:r>
            <a:r>
              <a:rPr lang="en-US" altLang="zh-TW" dirty="0" smtClean="0"/>
              <a:t>), there </a:t>
            </a:r>
            <a:r>
              <a:rPr lang="en-US" altLang="zh-TW" dirty="0"/>
              <a:t>is only one singular point.</a:t>
            </a:r>
          </a:p>
          <a:p>
            <a:pPr>
              <a:buFont typeface="Wingdings" panose="05000000000000000000" pitchFamily="2" charset="2"/>
              <a:buChar char="Ø"/>
            </a:pPr>
            <a:r>
              <a:rPr lang="en-US" altLang="zh-TW" dirty="0" smtClean="0"/>
              <a:t>Must use a callback function to handle the key events.</a:t>
            </a:r>
          </a:p>
          <a:p>
            <a:pPr>
              <a:buFont typeface="Wingdings" panose="05000000000000000000" pitchFamily="2" charset="2"/>
              <a:buChar char="Ø"/>
            </a:pPr>
            <a:r>
              <a:rPr lang="en-US" altLang="zh-TW" dirty="0" smtClean="0"/>
              <a:t>Initially u = 0.1 and w = -2.</a:t>
            </a:r>
            <a:endParaRPr lang="en-US" altLang="zh-TW" dirty="0"/>
          </a:p>
          <a:p>
            <a:pPr>
              <a:buFont typeface="Wingdings" panose="05000000000000000000" pitchFamily="2" charset="2"/>
              <a:buChar char="Ø"/>
            </a:pPr>
            <a:r>
              <a:rPr lang="en-US" altLang="zh-TW" dirty="0"/>
              <a:t>Display </a:t>
            </a:r>
            <a:r>
              <a:rPr lang="en-US" altLang="zh-TW" dirty="0" smtClean="0"/>
              <a:t>the </a:t>
            </a:r>
            <a:r>
              <a:rPr lang="en-US" altLang="zh-TW" b="1" dirty="0" smtClean="0"/>
              <a:t>segments </a:t>
            </a:r>
            <a:r>
              <a:rPr lang="en-US" altLang="zh-TW" b="1" dirty="0"/>
              <a:t>in different </a:t>
            </a:r>
            <a:r>
              <a:rPr lang="en-US" altLang="zh-TW" b="1" dirty="0" smtClean="0"/>
              <a:t>colors (e.g., red, green, black)</a:t>
            </a:r>
            <a:r>
              <a:rPr lang="en-US" altLang="zh-TW" dirty="0" smtClean="0"/>
              <a:t>. </a:t>
            </a:r>
          </a:p>
          <a:p>
            <a:pPr>
              <a:buFont typeface="Wingdings" panose="05000000000000000000" pitchFamily="2" charset="2"/>
              <a:buChar char="Ø"/>
            </a:pPr>
            <a:r>
              <a:rPr lang="en-US" altLang="zh-TW" dirty="0" smtClean="0"/>
              <a:t>The </a:t>
            </a:r>
            <a:r>
              <a:rPr lang="en-US" altLang="zh-TW" dirty="0"/>
              <a:t>line width of </a:t>
            </a:r>
            <a:r>
              <a:rPr lang="en-US" altLang="zh-TW" dirty="0" smtClean="0"/>
              <a:t>the segments </a:t>
            </a:r>
            <a:r>
              <a:rPr lang="en-US" altLang="zh-TW" dirty="0"/>
              <a:t>is 3. The segments must be smooth.</a:t>
            </a:r>
          </a:p>
          <a:p>
            <a:pPr>
              <a:buFont typeface="Wingdings" panose="05000000000000000000" pitchFamily="2" charset="2"/>
              <a:buChar char="Ø"/>
            </a:pPr>
            <a:r>
              <a:rPr lang="en-US" altLang="zh-TW" b="1" dirty="0"/>
              <a:t>The </a:t>
            </a:r>
            <a:r>
              <a:rPr lang="en-US" altLang="zh-TW" b="1" dirty="0" smtClean="0"/>
              <a:t>interval </a:t>
            </a:r>
            <a:r>
              <a:rPr lang="en-US" altLang="zh-TW" b="1" dirty="0"/>
              <a:t>of x is </a:t>
            </a:r>
            <a:r>
              <a:rPr lang="en-US" altLang="zh-TW" b="1" dirty="0" smtClean="0"/>
              <a:t>[-6, 6</a:t>
            </a:r>
            <a:r>
              <a:rPr lang="en-US" altLang="zh-TW" b="1" dirty="0"/>
              <a:t>]</a:t>
            </a:r>
            <a:r>
              <a:rPr lang="en-US" altLang="zh-TW" dirty="0"/>
              <a:t>. Must use </a:t>
            </a:r>
            <a:r>
              <a:rPr lang="en-US" altLang="zh-TW" dirty="0" smtClean="0"/>
              <a:t>step size </a:t>
            </a:r>
            <a:r>
              <a:rPr lang="en-US" altLang="zh-TW" b="1" dirty="0" smtClean="0"/>
              <a:t>dx </a:t>
            </a:r>
            <a:r>
              <a:rPr lang="en-US" altLang="zh-TW" b="1" dirty="0"/>
              <a:t>= </a:t>
            </a:r>
            <a:r>
              <a:rPr lang="en-US" altLang="zh-TW" b="1" dirty="0" smtClean="0"/>
              <a:t>0.001</a:t>
            </a:r>
            <a:r>
              <a:rPr lang="en-US" altLang="zh-TW" dirty="0" smtClean="0"/>
              <a:t>. </a:t>
            </a:r>
          </a:p>
          <a:p>
            <a:pPr>
              <a:buFont typeface="Wingdings" panose="05000000000000000000" pitchFamily="2" charset="2"/>
              <a:buChar char="Ø"/>
            </a:pPr>
            <a:r>
              <a:rPr lang="en-US" altLang="zh-TW" dirty="0" smtClean="0"/>
              <a:t>Use </a:t>
            </a:r>
            <a:r>
              <a:rPr lang="pt-BR" b="1" dirty="0" smtClean="0"/>
              <a:t>axis([-6 6 -6 6]) </a:t>
            </a:r>
            <a:r>
              <a:rPr lang="pt-BR" dirty="0" smtClean="0"/>
              <a:t>to set the axis </a:t>
            </a:r>
            <a:r>
              <a:rPr lang="en-US" altLang="zh-TW" dirty="0" smtClean="0"/>
              <a:t>limits. </a:t>
            </a:r>
          </a:p>
          <a:p>
            <a:pPr>
              <a:buFont typeface="Wingdings" panose="05000000000000000000" pitchFamily="2" charset="2"/>
              <a:buChar char="Ø"/>
            </a:pPr>
            <a:r>
              <a:rPr lang="en-US" altLang="zh-TW" dirty="0" smtClean="0"/>
              <a:t>Set font size must be 20. </a:t>
            </a:r>
            <a:r>
              <a:rPr lang="en-US" dirty="0"/>
              <a:t>set(gca,'FontSize',20</a:t>
            </a:r>
            <a:r>
              <a:rPr lang="en-US" dirty="0" smtClean="0"/>
              <a:t>);</a:t>
            </a:r>
            <a:endParaRPr lang="en-US" altLang="zh-TW" dirty="0" smtClean="0"/>
          </a:p>
          <a:p>
            <a:pPr marL="0" indent="0">
              <a:buNone/>
            </a:pPr>
            <a:endParaRPr lang="en-US" altLang="zh-TW" dirty="0" smtClean="0"/>
          </a:p>
          <a:p>
            <a:pPr marL="0" indent="0">
              <a:buNone/>
            </a:pPr>
            <a:endParaRPr lang="en-US" altLang="zh-TW" dirty="0" smtClean="0"/>
          </a:p>
        </p:txBody>
      </p:sp>
      <p:sp>
        <p:nvSpPr>
          <p:cNvPr id="4" name="Slide Number Placeholder 3"/>
          <p:cNvSpPr>
            <a:spLocks noGrp="1"/>
          </p:cNvSpPr>
          <p:nvPr>
            <p:ph type="sldNum" sz="quarter" idx="12"/>
          </p:nvPr>
        </p:nvSpPr>
        <p:spPr/>
        <p:txBody>
          <a:bodyPr/>
          <a:lstStyle/>
          <a:p>
            <a:fld id="{40DE4E08-6C90-446D-89F5-3B3453EADC24}" type="slidenum">
              <a:rPr lang="en-US" smtClean="0"/>
              <a:t>8</a:t>
            </a:fld>
            <a:endParaRPr lang="en-US"/>
          </a:p>
        </p:txBody>
      </p:sp>
    </p:spTree>
    <p:extLst>
      <p:ext uri="{BB962C8B-B14F-4D97-AF65-F5344CB8AC3E}">
        <p14:creationId xmlns:p14="http://schemas.microsoft.com/office/powerpoint/2010/main" val="10731014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76154" y="-357351"/>
            <a:ext cx="11989418" cy="1325563"/>
          </a:xfrm>
        </p:spPr>
        <p:txBody>
          <a:bodyPr>
            <a:normAutofit/>
          </a:bodyPr>
          <a:lstStyle/>
          <a:p>
            <a:r>
              <a:rPr lang="en-US" altLang="zh-TW" sz="2800" b="1" dirty="0" smtClean="0"/>
              <a:t>(40%) </a:t>
            </a:r>
            <a:r>
              <a:rPr lang="en-US" sz="2800" b="1" dirty="0" smtClean="0"/>
              <a:t>Problem 1.1. </a:t>
            </a:r>
            <a:endParaRPr lang="zh-TW" altLang="en-US" sz="2800" b="1" dirty="0"/>
          </a:p>
        </p:txBody>
      </p:sp>
      <p:sp>
        <p:nvSpPr>
          <p:cNvPr id="3" name="內容版面配置區 2"/>
          <p:cNvSpPr>
            <a:spLocks noGrp="1"/>
          </p:cNvSpPr>
          <p:nvPr>
            <p:ph idx="1"/>
          </p:nvPr>
        </p:nvSpPr>
        <p:spPr>
          <a:xfrm>
            <a:off x="243426" y="2185122"/>
            <a:ext cx="6210780" cy="4512924"/>
          </a:xfrm>
        </p:spPr>
        <p:txBody>
          <a:bodyPr>
            <a:normAutofit/>
          </a:bodyPr>
          <a:lstStyle/>
          <a:p>
            <a:pPr marL="0" indent="0">
              <a:buNone/>
            </a:pPr>
            <a:r>
              <a:rPr lang="en-US" altLang="zh-TW" sz="2400" dirty="0" smtClean="0"/>
              <a:t>Let s be a small value, e.g., s = 0.00001.</a:t>
            </a:r>
            <a:endParaRPr lang="en-US" altLang="zh-TW" sz="2400" dirty="0"/>
          </a:p>
          <a:p>
            <a:pPr marL="0" indent="0">
              <a:buNone/>
            </a:pPr>
            <a:r>
              <a:rPr lang="en-US" altLang="zh-TW" sz="2000" dirty="0" smtClean="0"/>
              <a:t>Thus, several cases should be considered.</a:t>
            </a:r>
          </a:p>
          <a:p>
            <a:pPr marL="0" indent="0">
              <a:buNone/>
            </a:pPr>
            <a:r>
              <a:rPr lang="en-US" altLang="zh-TW" sz="2000" b="1" dirty="0" smtClean="0"/>
              <a:t>Case 1</a:t>
            </a:r>
            <a:r>
              <a:rPr lang="en-US" altLang="zh-TW" sz="2000" dirty="0" smtClean="0"/>
              <a:t>: w &lt; 0. Two </a:t>
            </a:r>
            <a:r>
              <a:rPr lang="en-US" altLang="zh-TW" sz="2000" dirty="0"/>
              <a:t>singular </a:t>
            </a:r>
            <a:r>
              <a:rPr lang="en-US" altLang="zh-TW" sz="2000" dirty="0" smtClean="0"/>
              <a:t>points.	3 segments.</a:t>
            </a:r>
          </a:p>
          <a:p>
            <a:pPr marL="0" indent="0">
              <a:buNone/>
            </a:pPr>
            <a:r>
              <a:rPr lang="en-US" altLang="zh-TW" sz="2000" b="1" dirty="0" smtClean="0"/>
              <a:t>Case 2</a:t>
            </a:r>
            <a:r>
              <a:rPr lang="en-US" altLang="zh-TW" sz="2000" dirty="0" smtClean="0"/>
              <a:t>: w = 0. One singular point. 2 segments.</a:t>
            </a:r>
          </a:p>
          <a:p>
            <a:pPr marL="0" indent="0">
              <a:buNone/>
            </a:pPr>
            <a:r>
              <a:rPr lang="en-US" altLang="zh-TW" sz="2000" b="1" dirty="0" smtClean="0"/>
              <a:t>Case 3</a:t>
            </a:r>
            <a:r>
              <a:rPr lang="en-US" altLang="zh-TW" sz="2000" dirty="0" smtClean="0"/>
              <a:t>: w &gt; 0. There are three sub-cases.</a:t>
            </a:r>
          </a:p>
          <a:p>
            <a:pPr marL="0" indent="0">
              <a:buNone/>
            </a:pPr>
            <a:r>
              <a:rPr lang="en-US" altLang="zh-TW" sz="2000" dirty="0" smtClean="0"/>
              <a:t>(</a:t>
            </a:r>
            <a:r>
              <a:rPr lang="en-US" altLang="zh-TW" sz="2000" b="1" dirty="0" smtClean="0"/>
              <a:t>Case 3:A) </a:t>
            </a:r>
            <a:r>
              <a:rPr lang="en-US" altLang="zh-TW" sz="2000" dirty="0" smtClean="0"/>
              <a:t>When </a:t>
            </a:r>
            <a:r>
              <a:rPr lang="en-US" altLang="zh-TW" sz="2000" b="1" dirty="0" smtClean="0"/>
              <a:t>0 &lt; w &lt; 1</a:t>
            </a:r>
            <a:r>
              <a:rPr lang="en-US" altLang="zh-TW" sz="2000" dirty="0" smtClean="0"/>
              <a:t>, w*w &lt; w</a:t>
            </a:r>
            <a:r>
              <a:rPr lang="en-US" altLang="zh-TW" sz="2000" dirty="0"/>
              <a:t>. </a:t>
            </a:r>
            <a:endParaRPr lang="en-US" altLang="zh-TW" sz="2000" dirty="0" smtClean="0"/>
          </a:p>
          <a:p>
            <a:pPr marL="0" indent="0">
              <a:buNone/>
            </a:pPr>
            <a:r>
              <a:rPr lang="en-US" altLang="zh-TW" sz="2000" dirty="0" smtClean="0"/>
              <a:t>3 </a:t>
            </a:r>
            <a:r>
              <a:rPr lang="en-US" altLang="zh-TW" sz="2000" dirty="0"/>
              <a:t>segments. </a:t>
            </a:r>
            <a:endParaRPr lang="en-US" altLang="zh-TW" sz="2000" dirty="0" smtClean="0"/>
          </a:p>
          <a:p>
            <a:pPr marL="0" indent="0">
              <a:buNone/>
            </a:pPr>
            <a:r>
              <a:rPr lang="en-US" altLang="zh-TW" sz="2000" dirty="0" smtClean="0"/>
              <a:t>Example: </a:t>
            </a:r>
          </a:p>
          <a:p>
            <a:pPr marL="0" indent="0">
              <a:buNone/>
            </a:pPr>
            <a:r>
              <a:rPr lang="en-US" altLang="zh-TW" sz="2000" dirty="0" smtClean="0"/>
              <a:t>x = [-6:dx:w*w-s], x = [w*</a:t>
            </a:r>
            <a:r>
              <a:rPr lang="en-US" altLang="zh-TW" sz="2000" dirty="0" err="1" smtClean="0"/>
              <a:t>w+s:dx:w-s</a:t>
            </a:r>
            <a:r>
              <a:rPr lang="en-US" altLang="zh-TW" sz="2000" dirty="0" smtClean="0"/>
              <a:t>], x = [w+s:dx:6]. </a:t>
            </a:r>
          </a:p>
          <a:p>
            <a:pPr marL="0" indent="0">
              <a:buNone/>
            </a:pPr>
            <a:r>
              <a:rPr lang="en-US" altLang="zh-TW" sz="2000" b="1" dirty="0" smtClean="0"/>
              <a:t>(Case 3:B) </a:t>
            </a:r>
            <a:r>
              <a:rPr lang="en-US" altLang="zh-TW" sz="2000" dirty="0" smtClean="0"/>
              <a:t>When </a:t>
            </a:r>
            <a:r>
              <a:rPr lang="en-US" altLang="zh-TW" sz="2000" b="1" dirty="0" smtClean="0"/>
              <a:t>w = 1</a:t>
            </a:r>
            <a:r>
              <a:rPr lang="en-US" altLang="zh-TW" sz="2000" dirty="0" smtClean="0"/>
              <a:t>, one singular </a:t>
            </a:r>
            <a:r>
              <a:rPr lang="en-US" altLang="zh-TW" sz="2000" dirty="0"/>
              <a:t>point. </a:t>
            </a:r>
            <a:r>
              <a:rPr lang="en-US" altLang="zh-TW" sz="2000" dirty="0" smtClean="0"/>
              <a:t>2 segments.</a:t>
            </a:r>
          </a:p>
          <a:p>
            <a:pPr marL="0" indent="0">
              <a:buNone/>
            </a:pPr>
            <a:r>
              <a:rPr lang="en-US" altLang="zh-TW" sz="2000" b="1" dirty="0" smtClean="0"/>
              <a:t>(Case 3:C) </a:t>
            </a:r>
            <a:r>
              <a:rPr lang="en-US" altLang="zh-TW" sz="2000" dirty="0" smtClean="0"/>
              <a:t>When </a:t>
            </a:r>
            <a:r>
              <a:rPr lang="en-US" altLang="zh-TW" sz="2000" b="1" dirty="0" smtClean="0"/>
              <a:t>w &gt; 1</a:t>
            </a:r>
            <a:r>
              <a:rPr lang="en-US" altLang="zh-TW" sz="2000" dirty="0" smtClean="0"/>
              <a:t>, two singular points. 3 segments.</a:t>
            </a:r>
            <a:endParaRPr lang="en-US" altLang="zh-TW" sz="2000" dirty="0"/>
          </a:p>
          <a:p>
            <a:pPr marL="0" indent="0">
              <a:buNone/>
            </a:pPr>
            <a:endParaRPr lang="en-US" altLang="zh-TW" sz="2400" dirty="0" smtClean="0"/>
          </a:p>
        </p:txBody>
      </p:sp>
      <p:sp>
        <p:nvSpPr>
          <p:cNvPr id="4" name="Slide Number Placeholder 3"/>
          <p:cNvSpPr>
            <a:spLocks noGrp="1"/>
          </p:cNvSpPr>
          <p:nvPr>
            <p:ph type="sldNum" sz="quarter" idx="12"/>
          </p:nvPr>
        </p:nvSpPr>
        <p:spPr/>
        <p:txBody>
          <a:bodyPr/>
          <a:lstStyle/>
          <a:p>
            <a:fld id="{40DE4E08-6C90-446D-89F5-3B3453EADC24}" type="slidenum">
              <a:rPr lang="en-US" smtClean="0"/>
              <a:t>9</a:t>
            </a:fld>
            <a:endParaRPr lang="en-US"/>
          </a:p>
        </p:txBody>
      </p:sp>
      <p:grpSp>
        <p:nvGrpSpPr>
          <p:cNvPr id="7" name="Group 6"/>
          <p:cNvGrpSpPr/>
          <p:nvPr/>
        </p:nvGrpSpPr>
        <p:grpSpPr>
          <a:xfrm>
            <a:off x="6369490" y="1471455"/>
            <a:ext cx="5644272" cy="4758622"/>
            <a:chOff x="6369490" y="336339"/>
            <a:chExt cx="5644272" cy="4758622"/>
          </a:xfrm>
        </p:grpSpPr>
        <p:cxnSp>
          <p:nvCxnSpPr>
            <p:cNvPr id="45" name="Straight Arrow Connector 44"/>
            <p:cNvCxnSpPr/>
            <p:nvPr/>
          </p:nvCxnSpPr>
          <p:spPr>
            <a:xfrm>
              <a:off x="8373244" y="4849316"/>
              <a:ext cx="3125073" cy="1115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10061906" y="4662756"/>
              <a:ext cx="1971" cy="405634"/>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8948444" y="4662756"/>
              <a:ext cx="1971" cy="405634"/>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10350743" y="4755336"/>
              <a:ext cx="175260" cy="17526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11079493" y="4761453"/>
              <a:ext cx="175260" cy="17526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8763009" y="4200499"/>
              <a:ext cx="367408" cy="523220"/>
            </a:xfrm>
            <a:prstGeom prst="rect">
              <a:avLst/>
            </a:prstGeom>
            <a:noFill/>
          </p:spPr>
          <p:txBody>
            <a:bodyPr wrap="none" rtlCol="0">
              <a:spAutoFit/>
            </a:bodyPr>
            <a:lstStyle/>
            <a:p>
              <a:r>
                <a:rPr lang="en-US" sz="2800" dirty="0" smtClean="0"/>
                <a:t>0</a:t>
              </a:r>
              <a:endParaRPr lang="en-US" sz="2800" dirty="0"/>
            </a:p>
          </p:txBody>
        </p:sp>
        <p:sp>
          <p:nvSpPr>
            <p:cNvPr id="52" name="TextBox 51"/>
            <p:cNvSpPr txBox="1"/>
            <p:nvPr/>
          </p:nvSpPr>
          <p:spPr>
            <a:xfrm>
              <a:off x="11634945" y="4510186"/>
              <a:ext cx="378372" cy="584775"/>
            </a:xfrm>
            <a:prstGeom prst="rect">
              <a:avLst/>
            </a:prstGeom>
            <a:noFill/>
          </p:spPr>
          <p:txBody>
            <a:bodyPr wrap="square" rtlCol="0">
              <a:spAutoFit/>
            </a:bodyPr>
            <a:lstStyle/>
            <a:p>
              <a:r>
                <a:rPr lang="en-US" sz="3200" dirty="0" smtClean="0"/>
                <a:t>x</a:t>
              </a:r>
              <a:endParaRPr lang="en-US" sz="3200" dirty="0"/>
            </a:p>
          </p:txBody>
        </p:sp>
        <p:sp>
          <p:nvSpPr>
            <p:cNvPr id="53" name="TextBox 52"/>
            <p:cNvSpPr txBox="1"/>
            <p:nvPr/>
          </p:nvSpPr>
          <p:spPr>
            <a:xfrm>
              <a:off x="9880600" y="4191431"/>
              <a:ext cx="367408" cy="523220"/>
            </a:xfrm>
            <a:prstGeom prst="rect">
              <a:avLst/>
            </a:prstGeom>
            <a:noFill/>
          </p:spPr>
          <p:txBody>
            <a:bodyPr wrap="none" rtlCol="0">
              <a:spAutoFit/>
            </a:bodyPr>
            <a:lstStyle/>
            <a:p>
              <a:r>
                <a:rPr lang="en-US" sz="2800" dirty="0" smtClean="0"/>
                <a:t>1</a:t>
              </a:r>
              <a:endParaRPr lang="en-US" sz="2800" dirty="0"/>
            </a:p>
          </p:txBody>
        </p:sp>
        <p:sp>
          <p:nvSpPr>
            <p:cNvPr id="56" name="TextBox 55"/>
            <p:cNvSpPr txBox="1"/>
            <p:nvPr/>
          </p:nvSpPr>
          <p:spPr>
            <a:xfrm>
              <a:off x="6491932" y="697265"/>
              <a:ext cx="994183" cy="461665"/>
            </a:xfrm>
            <a:prstGeom prst="rect">
              <a:avLst/>
            </a:prstGeom>
            <a:noFill/>
          </p:spPr>
          <p:txBody>
            <a:bodyPr wrap="none" rtlCol="0">
              <a:spAutoFit/>
            </a:bodyPr>
            <a:lstStyle/>
            <a:p>
              <a:r>
                <a:rPr lang="en-US" sz="2400" b="1" dirty="0" smtClean="0"/>
                <a:t>Case 1</a:t>
              </a:r>
              <a:endParaRPr lang="en-US" sz="2400" b="1" dirty="0"/>
            </a:p>
          </p:txBody>
        </p:sp>
        <p:sp>
          <p:nvSpPr>
            <p:cNvPr id="57" name="TextBox 56"/>
            <p:cNvSpPr txBox="1"/>
            <p:nvPr/>
          </p:nvSpPr>
          <p:spPr>
            <a:xfrm>
              <a:off x="6480881" y="1630068"/>
              <a:ext cx="1003801" cy="461665"/>
            </a:xfrm>
            <a:prstGeom prst="rect">
              <a:avLst/>
            </a:prstGeom>
            <a:noFill/>
          </p:spPr>
          <p:txBody>
            <a:bodyPr wrap="none" rtlCol="0">
              <a:spAutoFit/>
            </a:bodyPr>
            <a:lstStyle/>
            <a:p>
              <a:r>
                <a:rPr lang="en-US" sz="2400" b="1" dirty="0" smtClean="0"/>
                <a:t>Case 2</a:t>
              </a:r>
              <a:endParaRPr lang="en-US" sz="2400" b="1" dirty="0"/>
            </a:p>
          </p:txBody>
        </p:sp>
        <p:sp>
          <p:nvSpPr>
            <p:cNvPr id="58" name="TextBox 57"/>
            <p:cNvSpPr txBox="1"/>
            <p:nvPr/>
          </p:nvSpPr>
          <p:spPr>
            <a:xfrm>
              <a:off x="6373389" y="2604818"/>
              <a:ext cx="1274708" cy="461665"/>
            </a:xfrm>
            <a:prstGeom prst="rect">
              <a:avLst/>
            </a:prstGeom>
            <a:noFill/>
          </p:spPr>
          <p:txBody>
            <a:bodyPr wrap="none" rtlCol="0">
              <a:spAutoFit/>
            </a:bodyPr>
            <a:lstStyle/>
            <a:p>
              <a:r>
                <a:rPr lang="en-US" sz="2400" b="1" dirty="0" smtClean="0"/>
                <a:t>Case 3:A</a:t>
              </a:r>
              <a:endParaRPr lang="en-US" sz="2400" b="1" dirty="0"/>
            </a:p>
          </p:txBody>
        </p:sp>
        <p:sp>
          <p:nvSpPr>
            <p:cNvPr id="59" name="TextBox 58"/>
            <p:cNvSpPr txBox="1"/>
            <p:nvPr/>
          </p:nvSpPr>
          <p:spPr>
            <a:xfrm>
              <a:off x="6369490" y="3572945"/>
              <a:ext cx="1261884" cy="461665"/>
            </a:xfrm>
            <a:prstGeom prst="rect">
              <a:avLst/>
            </a:prstGeom>
            <a:noFill/>
          </p:spPr>
          <p:txBody>
            <a:bodyPr wrap="none" rtlCol="0">
              <a:spAutoFit/>
            </a:bodyPr>
            <a:lstStyle/>
            <a:p>
              <a:r>
                <a:rPr lang="en-US" sz="2400" b="1" dirty="0" smtClean="0"/>
                <a:t>Case 3:B</a:t>
              </a:r>
              <a:endParaRPr lang="en-US" sz="2400" b="1" dirty="0"/>
            </a:p>
          </p:txBody>
        </p:sp>
        <p:sp>
          <p:nvSpPr>
            <p:cNvPr id="60" name="TextBox 59"/>
            <p:cNvSpPr txBox="1"/>
            <p:nvPr/>
          </p:nvSpPr>
          <p:spPr>
            <a:xfrm>
              <a:off x="6373870" y="4534368"/>
              <a:ext cx="1252266" cy="461665"/>
            </a:xfrm>
            <a:prstGeom prst="rect">
              <a:avLst/>
            </a:prstGeom>
            <a:noFill/>
          </p:spPr>
          <p:txBody>
            <a:bodyPr wrap="none" rtlCol="0">
              <a:spAutoFit/>
            </a:bodyPr>
            <a:lstStyle/>
            <a:p>
              <a:r>
                <a:rPr lang="en-US" sz="2400" b="1" dirty="0" smtClean="0"/>
                <a:t>Case 3:C</a:t>
              </a:r>
              <a:endParaRPr lang="en-US" sz="2400" b="1" dirty="0"/>
            </a:p>
          </p:txBody>
        </p:sp>
        <p:grpSp>
          <p:nvGrpSpPr>
            <p:cNvPr id="66" name="Group 65"/>
            <p:cNvGrpSpPr/>
            <p:nvPr/>
          </p:nvGrpSpPr>
          <p:grpSpPr>
            <a:xfrm>
              <a:off x="7564392" y="336339"/>
              <a:ext cx="4449370" cy="3744913"/>
              <a:chOff x="8237053" y="336339"/>
              <a:chExt cx="4449370" cy="3744913"/>
            </a:xfrm>
          </p:grpSpPr>
          <p:cxnSp>
            <p:nvCxnSpPr>
              <p:cNvPr id="6" name="Straight Arrow Connector 5"/>
              <p:cNvCxnSpPr/>
              <p:nvPr/>
            </p:nvCxnSpPr>
            <p:spPr>
              <a:xfrm flipV="1">
                <a:off x="8237053" y="932799"/>
                <a:ext cx="3933925"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9557853" y="746240"/>
                <a:ext cx="1971" cy="405634"/>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8437023" y="838820"/>
                <a:ext cx="175260" cy="17526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9833651" y="849330"/>
                <a:ext cx="175260" cy="17526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9381150" y="336339"/>
                <a:ext cx="367408" cy="523220"/>
              </a:xfrm>
              <a:prstGeom prst="rect">
                <a:avLst/>
              </a:prstGeom>
              <a:noFill/>
            </p:spPr>
            <p:txBody>
              <a:bodyPr wrap="none" rtlCol="0">
                <a:spAutoFit/>
              </a:bodyPr>
              <a:lstStyle/>
              <a:p>
                <a:r>
                  <a:rPr lang="en-US" sz="2800" dirty="0" smtClean="0"/>
                  <a:t>0</a:t>
                </a:r>
                <a:endParaRPr lang="en-US" sz="2800" dirty="0"/>
              </a:p>
            </p:txBody>
          </p:sp>
          <p:sp>
            <p:nvSpPr>
              <p:cNvPr id="20" name="TextBox 19"/>
              <p:cNvSpPr txBox="1"/>
              <p:nvPr/>
            </p:nvSpPr>
            <p:spPr>
              <a:xfrm>
                <a:off x="12244989" y="593670"/>
                <a:ext cx="378372" cy="584775"/>
              </a:xfrm>
              <a:prstGeom prst="rect">
                <a:avLst/>
              </a:prstGeom>
              <a:noFill/>
            </p:spPr>
            <p:txBody>
              <a:bodyPr wrap="square" rtlCol="0">
                <a:spAutoFit/>
              </a:bodyPr>
              <a:lstStyle/>
              <a:p>
                <a:r>
                  <a:rPr lang="en-US" sz="3200" dirty="0" smtClean="0"/>
                  <a:t>x</a:t>
                </a:r>
                <a:endParaRPr lang="en-US" sz="3200" dirty="0"/>
              </a:p>
            </p:txBody>
          </p:sp>
          <p:cxnSp>
            <p:nvCxnSpPr>
              <p:cNvPr id="21" name="Straight Arrow Connector 20"/>
              <p:cNvCxnSpPr/>
              <p:nvPr/>
            </p:nvCxnSpPr>
            <p:spPr>
              <a:xfrm flipV="1">
                <a:off x="8268140" y="1907643"/>
                <a:ext cx="3902838"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9588940" y="1721084"/>
                <a:ext cx="1971" cy="405634"/>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9499251" y="1824995"/>
                <a:ext cx="175260" cy="17526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9412237" y="1311185"/>
                <a:ext cx="367408" cy="523220"/>
              </a:xfrm>
              <a:prstGeom prst="rect">
                <a:avLst/>
              </a:prstGeom>
              <a:noFill/>
            </p:spPr>
            <p:txBody>
              <a:bodyPr wrap="none" rtlCol="0">
                <a:spAutoFit/>
              </a:bodyPr>
              <a:lstStyle/>
              <a:p>
                <a:r>
                  <a:rPr lang="en-US" sz="2800" dirty="0" smtClean="0"/>
                  <a:t>0</a:t>
                </a:r>
                <a:endParaRPr lang="en-US" sz="2800" dirty="0"/>
              </a:p>
            </p:txBody>
          </p:sp>
          <p:sp>
            <p:nvSpPr>
              <p:cNvPr id="28" name="TextBox 27"/>
              <p:cNvSpPr txBox="1"/>
              <p:nvPr/>
            </p:nvSpPr>
            <p:spPr>
              <a:xfrm>
                <a:off x="12276076" y="1568514"/>
                <a:ext cx="378372" cy="584775"/>
              </a:xfrm>
              <a:prstGeom prst="rect">
                <a:avLst/>
              </a:prstGeom>
              <a:noFill/>
            </p:spPr>
            <p:txBody>
              <a:bodyPr wrap="square" rtlCol="0">
                <a:spAutoFit/>
              </a:bodyPr>
              <a:lstStyle/>
              <a:p>
                <a:r>
                  <a:rPr lang="en-US" sz="3200" dirty="0" smtClean="0"/>
                  <a:t>x</a:t>
                </a:r>
                <a:endParaRPr lang="en-US" sz="3200" dirty="0"/>
              </a:p>
            </p:txBody>
          </p:sp>
          <p:cxnSp>
            <p:nvCxnSpPr>
              <p:cNvPr id="29" name="Straight Arrow Connector 28"/>
              <p:cNvCxnSpPr/>
              <p:nvPr/>
            </p:nvCxnSpPr>
            <p:spPr>
              <a:xfrm flipV="1">
                <a:off x="8269028" y="2860762"/>
                <a:ext cx="3901950"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9589828" y="2674203"/>
                <a:ext cx="1971" cy="405634"/>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10733679" y="2674203"/>
                <a:ext cx="1971" cy="405634"/>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9664820" y="2757376"/>
                <a:ext cx="175260" cy="17526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0420171" y="2766783"/>
                <a:ext cx="175260" cy="17526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9413125" y="2264302"/>
                <a:ext cx="367408" cy="523220"/>
              </a:xfrm>
              <a:prstGeom prst="rect">
                <a:avLst/>
              </a:prstGeom>
              <a:noFill/>
            </p:spPr>
            <p:txBody>
              <a:bodyPr wrap="none" rtlCol="0">
                <a:spAutoFit/>
              </a:bodyPr>
              <a:lstStyle/>
              <a:p>
                <a:r>
                  <a:rPr lang="en-US" sz="2800" dirty="0" smtClean="0"/>
                  <a:t>0</a:t>
                </a:r>
                <a:endParaRPr lang="en-US" sz="2800" dirty="0"/>
              </a:p>
            </p:txBody>
          </p:sp>
          <p:sp>
            <p:nvSpPr>
              <p:cNvPr id="36" name="TextBox 35"/>
              <p:cNvSpPr txBox="1"/>
              <p:nvPr/>
            </p:nvSpPr>
            <p:spPr>
              <a:xfrm>
                <a:off x="12276964" y="2521633"/>
                <a:ext cx="378372" cy="584775"/>
              </a:xfrm>
              <a:prstGeom prst="rect">
                <a:avLst/>
              </a:prstGeom>
              <a:noFill/>
            </p:spPr>
            <p:txBody>
              <a:bodyPr wrap="square" rtlCol="0">
                <a:spAutoFit/>
              </a:bodyPr>
              <a:lstStyle/>
              <a:p>
                <a:r>
                  <a:rPr lang="en-US" sz="3200" dirty="0" smtClean="0"/>
                  <a:t>x</a:t>
                </a:r>
                <a:endParaRPr lang="en-US" sz="3200" dirty="0"/>
              </a:p>
            </p:txBody>
          </p:sp>
          <p:cxnSp>
            <p:nvCxnSpPr>
              <p:cNvPr id="37" name="Straight Arrow Connector 36"/>
              <p:cNvCxnSpPr/>
              <p:nvPr/>
            </p:nvCxnSpPr>
            <p:spPr>
              <a:xfrm flipV="1">
                <a:off x="8300115" y="3835606"/>
                <a:ext cx="3870863"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9620915" y="3649047"/>
                <a:ext cx="1971" cy="405634"/>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10733233" y="3649047"/>
                <a:ext cx="1971" cy="405634"/>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8875315" y="3649047"/>
                <a:ext cx="1971" cy="405634"/>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10635096" y="3741627"/>
                <a:ext cx="175260" cy="17526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9444212" y="3239148"/>
                <a:ext cx="367408" cy="523220"/>
              </a:xfrm>
              <a:prstGeom prst="rect">
                <a:avLst/>
              </a:prstGeom>
              <a:noFill/>
            </p:spPr>
            <p:txBody>
              <a:bodyPr wrap="none" rtlCol="0">
                <a:spAutoFit/>
              </a:bodyPr>
              <a:lstStyle/>
              <a:p>
                <a:r>
                  <a:rPr lang="en-US" sz="2800" dirty="0" smtClean="0"/>
                  <a:t>0</a:t>
                </a:r>
                <a:endParaRPr lang="en-US" sz="2800" dirty="0"/>
              </a:p>
            </p:txBody>
          </p:sp>
          <p:sp>
            <p:nvSpPr>
              <p:cNvPr id="44" name="TextBox 43"/>
              <p:cNvSpPr txBox="1"/>
              <p:nvPr/>
            </p:nvSpPr>
            <p:spPr>
              <a:xfrm>
                <a:off x="12308051" y="3496477"/>
                <a:ext cx="378372" cy="584775"/>
              </a:xfrm>
              <a:prstGeom prst="rect">
                <a:avLst/>
              </a:prstGeom>
              <a:noFill/>
            </p:spPr>
            <p:txBody>
              <a:bodyPr wrap="square" rtlCol="0">
                <a:spAutoFit/>
              </a:bodyPr>
              <a:lstStyle/>
              <a:p>
                <a:r>
                  <a:rPr lang="en-US" sz="3200" dirty="0" smtClean="0"/>
                  <a:t>x</a:t>
                </a:r>
                <a:endParaRPr lang="en-US" sz="3200" dirty="0"/>
              </a:p>
            </p:txBody>
          </p:sp>
          <p:sp>
            <p:nvSpPr>
              <p:cNvPr id="55" name="TextBox 54"/>
              <p:cNvSpPr txBox="1"/>
              <p:nvPr/>
            </p:nvSpPr>
            <p:spPr>
              <a:xfrm>
                <a:off x="10534338" y="3183762"/>
                <a:ext cx="367408" cy="523220"/>
              </a:xfrm>
              <a:prstGeom prst="rect">
                <a:avLst/>
              </a:prstGeom>
              <a:noFill/>
            </p:spPr>
            <p:txBody>
              <a:bodyPr wrap="none" rtlCol="0">
                <a:spAutoFit/>
              </a:bodyPr>
              <a:lstStyle/>
              <a:p>
                <a:r>
                  <a:rPr lang="en-US" sz="2800" dirty="0" smtClean="0"/>
                  <a:t>1</a:t>
                </a:r>
                <a:endParaRPr lang="en-US" sz="2800" dirty="0"/>
              </a:p>
            </p:txBody>
          </p:sp>
          <p:sp>
            <p:nvSpPr>
              <p:cNvPr id="61" name="TextBox 60"/>
              <p:cNvSpPr txBox="1"/>
              <p:nvPr/>
            </p:nvSpPr>
            <p:spPr>
              <a:xfrm>
                <a:off x="8295523" y="399913"/>
                <a:ext cx="533843" cy="523220"/>
              </a:xfrm>
              <a:prstGeom prst="rect">
                <a:avLst/>
              </a:prstGeom>
              <a:noFill/>
            </p:spPr>
            <p:txBody>
              <a:bodyPr wrap="square" rtlCol="0">
                <a:spAutoFit/>
              </a:bodyPr>
              <a:lstStyle/>
              <a:p>
                <a:r>
                  <a:rPr lang="en-US" sz="2800" dirty="0" smtClean="0"/>
                  <a:t>w</a:t>
                </a:r>
                <a:endParaRPr lang="en-US" sz="2800" dirty="0"/>
              </a:p>
            </p:txBody>
          </p:sp>
          <p:sp>
            <p:nvSpPr>
              <p:cNvPr id="62" name="TextBox 61"/>
              <p:cNvSpPr txBox="1"/>
              <p:nvPr/>
            </p:nvSpPr>
            <p:spPr>
              <a:xfrm>
                <a:off x="9835059" y="404427"/>
                <a:ext cx="645926" cy="523220"/>
              </a:xfrm>
              <a:prstGeom prst="rect">
                <a:avLst/>
              </a:prstGeom>
              <a:noFill/>
            </p:spPr>
            <p:txBody>
              <a:bodyPr wrap="square" rtlCol="0">
                <a:spAutoFit/>
              </a:bodyPr>
              <a:lstStyle/>
              <a:p>
                <a:r>
                  <a:rPr lang="en-US" sz="2800" dirty="0" smtClean="0"/>
                  <a:t>w</a:t>
                </a:r>
                <a:r>
                  <a:rPr lang="en-US" sz="2800" baseline="30000" dirty="0" smtClean="0"/>
                  <a:t>2</a:t>
                </a:r>
                <a:endParaRPr lang="en-US" sz="2800" baseline="30000" dirty="0"/>
              </a:p>
            </p:txBody>
          </p:sp>
          <p:sp>
            <p:nvSpPr>
              <p:cNvPr id="63" name="TextBox 62"/>
              <p:cNvSpPr txBox="1"/>
              <p:nvPr/>
            </p:nvSpPr>
            <p:spPr>
              <a:xfrm>
                <a:off x="9062098" y="1802955"/>
                <a:ext cx="533843" cy="523220"/>
              </a:xfrm>
              <a:prstGeom prst="rect">
                <a:avLst/>
              </a:prstGeom>
              <a:noFill/>
            </p:spPr>
            <p:txBody>
              <a:bodyPr wrap="square" rtlCol="0">
                <a:spAutoFit/>
              </a:bodyPr>
              <a:lstStyle/>
              <a:p>
                <a:r>
                  <a:rPr lang="en-US" sz="2800" dirty="0" smtClean="0"/>
                  <a:t>w</a:t>
                </a:r>
                <a:endParaRPr lang="en-US" sz="2800" dirty="0"/>
              </a:p>
            </p:txBody>
          </p:sp>
          <p:sp>
            <p:nvSpPr>
              <p:cNvPr id="64" name="TextBox 63"/>
              <p:cNvSpPr txBox="1"/>
              <p:nvPr/>
            </p:nvSpPr>
            <p:spPr>
              <a:xfrm>
                <a:off x="10152936" y="2348199"/>
                <a:ext cx="533843" cy="523220"/>
              </a:xfrm>
              <a:prstGeom prst="rect">
                <a:avLst/>
              </a:prstGeom>
              <a:noFill/>
            </p:spPr>
            <p:txBody>
              <a:bodyPr wrap="square" rtlCol="0">
                <a:spAutoFit/>
              </a:bodyPr>
              <a:lstStyle/>
              <a:p>
                <a:r>
                  <a:rPr lang="en-US" sz="2800" dirty="0" smtClean="0"/>
                  <a:t>w</a:t>
                </a:r>
                <a:endParaRPr lang="en-US" sz="2800" dirty="0"/>
              </a:p>
            </p:txBody>
          </p:sp>
          <p:sp>
            <p:nvSpPr>
              <p:cNvPr id="65" name="TextBox 64"/>
              <p:cNvSpPr txBox="1"/>
              <p:nvPr/>
            </p:nvSpPr>
            <p:spPr>
              <a:xfrm>
                <a:off x="9578467" y="2828127"/>
                <a:ext cx="645926" cy="523220"/>
              </a:xfrm>
              <a:prstGeom prst="rect">
                <a:avLst/>
              </a:prstGeom>
              <a:noFill/>
            </p:spPr>
            <p:txBody>
              <a:bodyPr wrap="square" rtlCol="0">
                <a:spAutoFit/>
              </a:bodyPr>
              <a:lstStyle/>
              <a:p>
                <a:r>
                  <a:rPr lang="en-US" sz="2800" dirty="0" smtClean="0"/>
                  <a:t>w</a:t>
                </a:r>
                <a:r>
                  <a:rPr lang="en-US" sz="2800" baseline="30000" dirty="0" smtClean="0"/>
                  <a:t>2</a:t>
                </a:r>
                <a:endParaRPr lang="en-US" sz="2800" baseline="30000" dirty="0"/>
              </a:p>
            </p:txBody>
          </p:sp>
        </p:grpSp>
        <p:sp>
          <p:nvSpPr>
            <p:cNvPr id="67" name="TextBox 66"/>
            <p:cNvSpPr txBox="1"/>
            <p:nvPr/>
          </p:nvSpPr>
          <p:spPr>
            <a:xfrm>
              <a:off x="9862117" y="2200740"/>
              <a:ext cx="367408" cy="523220"/>
            </a:xfrm>
            <a:prstGeom prst="rect">
              <a:avLst/>
            </a:prstGeom>
            <a:noFill/>
          </p:spPr>
          <p:txBody>
            <a:bodyPr wrap="none" rtlCol="0">
              <a:spAutoFit/>
            </a:bodyPr>
            <a:lstStyle/>
            <a:p>
              <a:r>
                <a:rPr lang="en-US" sz="2800" dirty="0" smtClean="0"/>
                <a:t>1</a:t>
              </a:r>
              <a:endParaRPr lang="en-US" sz="2800" dirty="0"/>
            </a:p>
          </p:txBody>
        </p:sp>
        <p:sp>
          <p:nvSpPr>
            <p:cNvPr id="69" name="TextBox 68"/>
            <p:cNvSpPr txBox="1"/>
            <p:nvPr/>
          </p:nvSpPr>
          <p:spPr>
            <a:xfrm>
              <a:off x="10931790" y="4282165"/>
              <a:ext cx="645926" cy="523220"/>
            </a:xfrm>
            <a:prstGeom prst="rect">
              <a:avLst/>
            </a:prstGeom>
            <a:noFill/>
          </p:spPr>
          <p:txBody>
            <a:bodyPr wrap="square" rtlCol="0">
              <a:spAutoFit/>
            </a:bodyPr>
            <a:lstStyle/>
            <a:p>
              <a:r>
                <a:rPr lang="en-US" sz="2800" dirty="0" smtClean="0"/>
                <a:t>w</a:t>
              </a:r>
              <a:r>
                <a:rPr lang="en-US" sz="2800" baseline="30000" dirty="0" smtClean="0"/>
                <a:t>2</a:t>
              </a:r>
              <a:endParaRPr lang="en-US" sz="2800" baseline="30000" dirty="0"/>
            </a:p>
          </p:txBody>
        </p:sp>
        <p:sp>
          <p:nvSpPr>
            <p:cNvPr id="70" name="TextBox 69"/>
            <p:cNvSpPr txBox="1"/>
            <p:nvPr/>
          </p:nvSpPr>
          <p:spPr>
            <a:xfrm>
              <a:off x="10232482" y="4279039"/>
              <a:ext cx="533843" cy="523220"/>
            </a:xfrm>
            <a:prstGeom prst="rect">
              <a:avLst/>
            </a:prstGeom>
            <a:noFill/>
          </p:spPr>
          <p:txBody>
            <a:bodyPr wrap="square" rtlCol="0">
              <a:spAutoFit/>
            </a:bodyPr>
            <a:lstStyle/>
            <a:p>
              <a:r>
                <a:rPr lang="en-US" sz="2800" dirty="0" smtClean="0"/>
                <a:t>w</a:t>
              </a:r>
              <a:endParaRPr lang="en-US" sz="2800" dirty="0"/>
            </a:p>
          </p:txBody>
        </p:sp>
        <p:sp>
          <p:nvSpPr>
            <p:cNvPr id="76" name="TextBox 75"/>
            <p:cNvSpPr txBox="1"/>
            <p:nvPr/>
          </p:nvSpPr>
          <p:spPr>
            <a:xfrm>
              <a:off x="9573895" y="3716436"/>
              <a:ext cx="533843" cy="523220"/>
            </a:xfrm>
            <a:prstGeom prst="rect">
              <a:avLst/>
            </a:prstGeom>
            <a:noFill/>
          </p:spPr>
          <p:txBody>
            <a:bodyPr wrap="square" rtlCol="0">
              <a:spAutoFit/>
            </a:bodyPr>
            <a:lstStyle/>
            <a:p>
              <a:r>
                <a:rPr lang="en-US" sz="2800" dirty="0" smtClean="0"/>
                <a:t>w</a:t>
              </a:r>
              <a:endParaRPr lang="en-US" sz="2800" dirty="0"/>
            </a:p>
          </p:txBody>
        </p:sp>
      </p:grpSp>
      <p:sp>
        <p:nvSpPr>
          <p:cNvPr id="5" name="Rectangle 4"/>
          <p:cNvSpPr/>
          <p:nvPr/>
        </p:nvSpPr>
        <p:spPr>
          <a:xfrm>
            <a:off x="343407" y="523129"/>
            <a:ext cx="4853520" cy="1661993"/>
          </a:xfrm>
          <a:prstGeom prst="rect">
            <a:avLst/>
          </a:prstGeom>
          <a:solidFill>
            <a:schemeClr val="accent4">
              <a:lumMod val="20000"/>
              <a:lumOff val="80000"/>
            </a:schemeClr>
          </a:solidFill>
          <a:ln>
            <a:solidFill>
              <a:schemeClr val="accent1"/>
            </a:solidFill>
          </a:ln>
        </p:spPr>
        <p:txBody>
          <a:bodyPr wrap="square">
            <a:spAutoFit/>
          </a:bodyPr>
          <a:lstStyle/>
          <a:p>
            <a:r>
              <a:rPr lang="en-US" altLang="zh-TW" dirty="0">
                <a:cs typeface="Arial" panose="020B0604020202020204" pitchFamily="34" charset="0"/>
              </a:rPr>
              <a:t>y(x) = </a:t>
            </a:r>
            <a:r>
              <a:rPr lang="en-US" altLang="zh-TW" sz="2400" dirty="0">
                <a:cs typeface="Arial" panose="020B0604020202020204" pitchFamily="34" charset="0"/>
              </a:rPr>
              <a:t>[ </a:t>
            </a:r>
            <a:r>
              <a:rPr lang="en-US" altLang="zh-TW" dirty="0">
                <a:cs typeface="Arial" panose="020B0604020202020204" pitchFamily="34" charset="0"/>
              </a:rPr>
              <a:t>sin(x) * z1(x) * sin(z2(x)+0.05)</a:t>
            </a:r>
            <a:r>
              <a:rPr lang="en-US" altLang="zh-TW" sz="2400" dirty="0">
                <a:cs typeface="Arial" panose="020B0604020202020204" pitchFamily="34" charset="0"/>
              </a:rPr>
              <a:t> ] /</a:t>
            </a:r>
            <a:r>
              <a:rPr lang="en-US" altLang="zh-TW" dirty="0">
                <a:cs typeface="Arial" panose="020B0604020202020204" pitchFamily="34" charset="0"/>
              </a:rPr>
              <a:t> z2(x)</a:t>
            </a:r>
          </a:p>
          <a:p>
            <a:r>
              <a:rPr lang="en-US" altLang="zh-TW" dirty="0">
                <a:cs typeface="Arial" panose="020B0604020202020204" pitchFamily="34" charset="0"/>
              </a:rPr>
              <a:t>z1(x) = e</a:t>
            </a:r>
            <a:r>
              <a:rPr lang="en-US" altLang="zh-TW" baseline="30000" dirty="0">
                <a:cs typeface="Arial" panose="020B0604020202020204" pitchFamily="34" charset="0"/>
              </a:rPr>
              <a:t>- w * cos (x/4)</a:t>
            </a:r>
            <a:r>
              <a:rPr lang="en-US" altLang="zh-TW" dirty="0">
                <a:cs typeface="Arial" panose="020B0604020202020204" pitchFamily="34" charset="0"/>
              </a:rPr>
              <a:t> +  u * (1+w*w) * cos(x)</a:t>
            </a:r>
          </a:p>
          <a:p>
            <a:r>
              <a:rPr lang="en-US" altLang="zh-TW" dirty="0">
                <a:cs typeface="Arial" panose="020B0604020202020204" pitchFamily="34" charset="0"/>
              </a:rPr>
              <a:t>z2(x) =(x – w) * (x-w*w) * </a:t>
            </a:r>
            <a:r>
              <a:rPr lang="en-US" altLang="zh-TW" sz="2400" dirty="0">
                <a:cs typeface="Arial" panose="020B0604020202020204" pitchFamily="34" charset="0"/>
              </a:rPr>
              <a:t>(</a:t>
            </a:r>
            <a:r>
              <a:rPr lang="en-US" altLang="zh-TW" dirty="0">
                <a:cs typeface="Arial" panose="020B0604020202020204" pitchFamily="34" charset="0"/>
              </a:rPr>
              <a:t>cos(x/4)*sin(x/4)+1</a:t>
            </a:r>
            <a:r>
              <a:rPr lang="en-US" altLang="zh-TW" sz="2400" dirty="0">
                <a:cs typeface="Arial" panose="020B0604020202020204" pitchFamily="34" charset="0"/>
              </a:rPr>
              <a:t>)</a:t>
            </a:r>
            <a:endParaRPr lang="en-US" altLang="zh-TW" dirty="0">
              <a:cs typeface="Arial" panose="020B0604020202020204" pitchFamily="34" charset="0"/>
            </a:endParaRPr>
          </a:p>
          <a:p>
            <a:r>
              <a:rPr lang="en-US" altLang="zh-TW" b="1" dirty="0"/>
              <a:t>When w = w*w (i.e., w = 0 or w = 1)</a:t>
            </a:r>
          </a:p>
          <a:p>
            <a:r>
              <a:rPr lang="en-US" altLang="zh-TW" b="1" dirty="0"/>
              <a:t>there is only one singular point.</a:t>
            </a:r>
          </a:p>
        </p:txBody>
      </p:sp>
      <p:cxnSp>
        <p:nvCxnSpPr>
          <p:cNvPr id="10" name="Straight Connector 9"/>
          <p:cNvCxnSpPr/>
          <p:nvPr/>
        </p:nvCxnSpPr>
        <p:spPr>
          <a:xfrm flipV="1">
            <a:off x="5307724" y="2185122"/>
            <a:ext cx="1061766" cy="1076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5196927" y="3042759"/>
            <a:ext cx="1133196" cy="6139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4292172" y="3995878"/>
            <a:ext cx="1942969" cy="3783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endCxn id="59" idx="1"/>
          </p:cNvCxnSpPr>
          <p:nvPr/>
        </p:nvCxnSpPr>
        <p:spPr>
          <a:xfrm flipV="1">
            <a:off x="6074369" y="4938894"/>
            <a:ext cx="295121" cy="10566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endCxn id="60" idx="1"/>
          </p:cNvCxnSpPr>
          <p:nvPr/>
        </p:nvCxnSpPr>
        <p:spPr>
          <a:xfrm flipV="1">
            <a:off x="6189488" y="5900317"/>
            <a:ext cx="184382" cy="4560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245915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8329</TotalTime>
  <Words>2444</Words>
  <Application>Microsoft Office PowerPoint</Application>
  <PresentationFormat>Widescreen</PresentationFormat>
  <Paragraphs>302</Paragraphs>
  <Slides>33</Slides>
  <Notes>1</Notes>
  <HiddenSlides>0</HiddenSlides>
  <MMClips>7</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新細明體</vt:lpstr>
      <vt:lpstr>Arial</vt:lpstr>
      <vt:lpstr>Calibri</vt:lpstr>
      <vt:lpstr>Calibri Light</vt:lpstr>
      <vt:lpstr>Courier New</vt:lpstr>
      <vt:lpstr>Wingdings</vt:lpstr>
      <vt:lpstr>Office Theme</vt:lpstr>
      <vt:lpstr>MATLAB Programming 2022 Spring</vt:lpstr>
      <vt:lpstr>Content</vt:lpstr>
      <vt:lpstr>About demo video and demo programs.</vt:lpstr>
      <vt:lpstr>About template programs in the package</vt:lpstr>
      <vt:lpstr>Program file name format</vt:lpstr>
      <vt:lpstr>File content header</vt:lpstr>
      <vt:lpstr>File content</vt:lpstr>
      <vt:lpstr>(40%) Problem 1.1. A simple interactive application</vt:lpstr>
      <vt:lpstr>(40%) Problem 1.1. </vt:lpstr>
      <vt:lpstr>(40%) Problem 1.1. A simple interactive application</vt:lpstr>
      <vt:lpstr>PowerPoint Presentation</vt:lpstr>
      <vt:lpstr>PowerPoint Presentation</vt:lpstr>
      <vt:lpstr>PowerPoint Presentation</vt:lpstr>
      <vt:lpstr>PowerPoint Presentation</vt:lpstr>
      <vt:lpstr>PowerPoint Presentation</vt:lpstr>
      <vt:lpstr>PowerPoint Presentation</vt:lpstr>
      <vt:lpstr>(40%) Problem 1.1. Marking Scheme</vt:lpstr>
      <vt:lpstr>Problem 1.2</vt:lpstr>
      <vt:lpstr>(60%) Problem 1.2. An interactive system</vt:lpstr>
      <vt:lpstr>PowerPoint Presentation</vt:lpstr>
      <vt:lpstr>PowerPoint Presentation</vt:lpstr>
      <vt:lpstr>PowerPoint Presentation</vt:lpstr>
      <vt:lpstr>PowerPoint Presentation</vt:lpstr>
      <vt:lpstr>Problem 1.2. Note. You must implement the following tasks.</vt:lpstr>
      <vt:lpstr>Problem 1.2. Option 1: Curve erasing</vt:lpstr>
      <vt:lpstr>PowerPoint Presentation</vt:lpstr>
      <vt:lpstr>PowerPoint Presentation</vt:lpstr>
      <vt:lpstr>PowerPoint Presentation</vt:lpstr>
      <vt:lpstr>PowerPoint Presentation</vt:lpstr>
      <vt:lpstr>Problem 1.2. Option 3. Region filling and clearing</vt:lpstr>
      <vt:lpstr>Problem 1.2. Option 4. Moving spotlight</vt:lpstr>
      <vt:lpstr>(60%) Problem 1.2. Marking Scheme</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MATLAB</dc:title>
  <dc:creator>Windows User</dc:creator>
  <cp:lastModifiedBy>Windows User</cp:lastModifiedBy>
  <cp:revision>1013</cp:revision>
  <dcterms:created xsi:type="dcterms:W3CDTF">2019-02-26T08:18:36Z</dcterms:created>
  <dcterms:modified xsi:type="dcterms:W3CDTF">2022-05-21T10:26:02Z</dcterms:modified>
</cp:coreProperties>
</file>